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ibre Baskerville"/>
      <p:regular r:id="rId17"/>
    </p:embeddedFont>
    <p:embeddedFont>
      <p:font typeface="Libre Baskerville"/>
      <p:regular r:id="rId18"/>
    </p:embeddedFont>
    <p:embeddedFont>
      <p:font typeface="Libre Baskerville"/>
      <p:regular r:id="rId19"/>
    </p:embeddedFont>
    <p:embeddedFont>
      <p:font typeface="Libre Baskerville"/>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6952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Tổng Hợp Dự Án: Mô Tả Toàn Bộ Mã Nguồn</a:t>
            </a:r>
            <a:endParaRPr lang="en-US" sz="3900" dirty="0"/>
          </a:p>
        </p:txBody>
      </p:sp>
      <p:sp>
        <p:nvSpPr>
          <p:cNvPr id="4" name="Text 1"/>
          <p:cNvSpPr/>
          <p:nvPr/>
        </p:nvSpPr>
        <p:spPr>
          <a:xfrm>
            <a:off x="6280190" y="440733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Chào mừng quý vị đến với buổi trình bày tổng quan về dự án của chúng tôi. Trong phần này, chúng ta sẽ đi sâu vào cấu trúc, chức năng và các thành phần chính của toàn bộ mã nguồn, giúp quý vị có cái nhìn toàn diện về hệ thống.</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7701" y="486251"/>
            <a:ext cx="11151156" cy="513874"/>
          </a:xfrm>
          <a:prstGeom prst="rect">
            <a:avLst/>
          </a:prstGeom>
          <a:noFill/>
          <a:ln/>
        </p:spPr>
        <p:txBody>
          <a:bodyPr wrap="none" lIns="0" tIns="0" rIns="0" bIns="0" rtlCol="0" anchor="t"/>
          <a:lstStyle/>
          <a:p>
            <a:pPr algn="l" indent="0" marL="0">
              <a:lnSpc>
                <a:spcPts val="4000"/>
              </a:lnSpc>
              <a:buNone/>
            </a:pPr>
            <a:r>
              <a:rPr lang="en-US" sz="3200" dirty="0">
                <a:solidFill>
                  <a:srgbClr val="403CCF"/>
                </a:solidFill>
                <a:latin typeface="Libre Baskerville" pitchFamily="34" charset="0"/>
                <a:ea typeface="Libre Baskerville" pitchFamily="34" charset="-122"/>
                <a:cs typeface="Libre Baskerville" pitchFamily="34" charset="-120"/>
              </a:rPr>
              <a:t>10. Tài Liệu Dự Án: docs/, presentation/, screenshots/</a:t>
            </a:r>
            <a:endParaRPr lang="en-US" sz="3200" dirty="0"/>
          </a:p>
        </p:txBody>
      </p:sp>
      <p:sp>
        <p:nvSpPr>
          <p:cNvPr id="3" name="Text 1"/>
          <p:cNvSpPr/>
          <p:nvPr/>
        </p:nvSpPr>
        <p:spPr>
          <a:xfrm>
            <a:off x="657701" y="1328976"/>
            <a:ext cx="13314998" cy="263009"/>
          </a:xfrm>
          <a:prstGeom prst="rect">
            <a:avLst/>
          </a:prstGeom>
          <a:noFill/>
          <a:ln/>
        </p:spPr>
        <p:txBody>
          <a:bodyPr wrap="none" lIns="0" tIns="0" rIns="0" bIns="0" rtlCol="0" anchor="t"/>
          <a:lstStyle/>
          <a:p>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Dự án của chúng tôi không chỉ dừng lại ở mã nguồn mà còn được hỗ trợ bởi hệ thống tài liệu toàn diện, giúp người dùng và nhà phát triển dễ dàng hiểu và sử dụng.</a:t>
            </a:r>
            <a:endParaRPr lang="en-US" sz="1250" dirty="0"/>
          </a:p>
        </p:txBody>
      </p:sp>
      <p:sp>
        <p:nvSpPr>
          <p:cNvPr id="4" name="Shape 2"/>
          <p:cNvSpPr/>
          <p:nvPr/>
        </p:nvSpPr>
        <p:spPr>
          <a:xfrm>
            <a:off x="657701" y="1776889"/>
            <a:ext cx="13314998" cy="1255990"/>
          </a:xfrm>
          <a:prstGeom prst="roundRect">
            <a:avLst>
              <a:gd name="adj" fmla="val 1964"/>
            </a:avLst>
          </a:prstGeom>
          <a:solidFill>
            <a:srgbClr val="FBFAFF"/>
          </a:solidFill>
          <a:ln w="22860">
            <a:solidFill>
              <a:srgbClr val="D0CED9"/>
            </a:solidFill>
            <a:prstDash val="solid"/>
          </a:ln>
        </p:spPr>
      </p:sp>
      <p:sp>
        <p:nvSpPr>
          <p:cNvPr id="5" name="Shape 3"/>
          <p:cNvSpPr/>
          <p:nvPr/>
        </p:nvSpPr>
        <p:spPr>
          <a:xfrm>
            <a:off x="680561" y="1799749"/>
            <a:ext cx="657701" cy="1210270"/>
          </a:xfrm>
          <a:prstGeom prst="rect">
            <a:avLst/>
          </a:prstGeom>
          <a:solidFill>
            <a:srgbClr val="EAE8F3"/>
          </a:solidFill>
          <a:ln/>
        </p:spPr>
      </p:sp>
      <p:sp>
        <p:nvSpPr>
          <p:cNvPr id="6" name="Text 4"/>
          <p:cNvSpPr/>
          <p:nvPr/>
        </p:nvSpPr>
        <p:spPr>
          <a:xfrm>
            <a:off x="886063" y="2250758"/>
            <a:ext cx="246578" cy="308253"/>
          </a:xfrm>
          <a:prstGeom prst="rect">
            <a:avLst/>
          </a:prstGeom>
          <a:noFill/>
          <a:ln/>
        </p:spPr>
        <p:txBody>
          <a:bodyPr wrap="none" lIns="0" tIns="0" rIns="0" bIns="0" rtlCol="0" anchor="t"/>
          <a:lstStyle/>
          <a:p>
            <a:pPr algn="l" indent="0" marL="0">
              <a:lnSpc>
                <a:spcPts val="1900"/>
              </a:lnSpc>
              <a:buNone/>
            </a:pPr>
            <a:r>
              <a:rPr lang="en-US" sz="1900" dirty="0">
                <a:solidFill>
                  <a:srgbClr val="49495A"/>
                </a:solidFill>
                <a:latin typeface="Libre Baskerville" pitchFamily="34" charset="0"/>
                <a:ea typeface="Libre Baskerville" pitchFamily="34" charset="-122"/>
                <a:cs typeface="Libre Baskerville" pitchFamily="34" charset="-120"/>
              </a:rPr>
              <a:t>1</a:t>
            </a:r>
            <a:endParaRPr lang="en-US" sz="1900" dirty="0"/>
          </a:p>
        </p:txBody>
      </p:sp>
      <p:sp>
        <p:nvSpPr>
          <p:cNvPr id="7" name="Text 5"/>
          <p:cNvSpPr/>
          <p:nvPr/>
        </p:nvSpPr>
        <p:spPr>
          <a:xfrm>
            <a:off x="1502688" y="1964174"/>
            <a:ext cx="2692598" cy="256818"/>
          </a:xfrm>
          <a:prstGeom prst="rect">
            <a:avLst/>
          </a:prstGeom>
          <a:noFill/>
          <a:ln/>
        </p:spPr>
        <p:txBody>
          <a:bodyPr wrap="none" lIns="0" tIns="0" rIns="0" bIns="0" rtlCol="0" anchor="t"/>
          <a:lstStyle/>
          <a:p>
            <a:pPr algn="l" indent="0" marL="0">
              <a:lnSpc>
                <a:spcPts val="2000"/>
              </a:lnSpc>
              <a:buNone/>
            </a:pPr>
            <a:r>
              <a:rPr lang="en-US" sz="1600" dirty="0">
                <a:solidFill>
                  <a:srgbClr val="49495A"/>
                </a:solidFill>
                <a:latin typeface="Libre Baskerville" pitchFamily="34" charset="0"/>
                <a:ea typeface="Libre Baskerville" pitchFamily="34" charset="-122"/>
                <a:cs typeface="Libre Baskerville" pitchFamily="34" charset="-120"/>
              </a:rPr>
              <a:t>docs/technical-report.md</a:t>
            </a:r>
            <a:endParaRPr lang="en-US" sz="1600" dirty="0"/>
          </a:p>
        </p:txBody>
      </p:sp>
      <p:sp>
        <p:nvSpPr>
          <p:cNvPr id="8" name="Text 6"/>
          <p:cNvSpPr/>
          <p:nvPr/>
        </p:nvSpPr>
        <p:spPr>
          <a:xfrm>
            <a:off x="1502688" y="2319576"/>
            <a:ext cx="12447151" cy="526018"/>
          </a:xfrm>
          <a:prstGeom prst="rect">
            <a:avLst/>
          </a:prstGeom>
          <a:noFill/>
          <a:ln/>
        </p:spPr>
        <p:txBody>
          <a:bodyPr wrap="square" lIns="0" tIns="0" rIns="0" bIns="0" rtlCol="0" anchor="t"/>
          <a:lstStyle/>
          <a:p>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Đây là </a:t>
            </a:r>
            <a:pPr algn="l" indent="0" marL="0">
              <a:lnSpc>
                <a:spcPts val="2050"/>
              </a:lnSpc>
              <a:buNone/>
            </a:pPr>
            <a:r>
              <a:rPr lang="en-US" sz="1250" b="1" dirty="0">
                <a:solidFill>
                  <a:srgbClr val="49495A"/>
                </a:solidFill>
                <a:latin typeface="Open Sans" pitchFamily="34" charset="0"/>
                <a:ea typeface="Open Sans" pitchFamily="34" charset="-122"/>
                <a:cs typeface="Open Sans" pitchFamily="34" charset="-120"/>
              </a:rPr>
              <a:t>báo cáo kỹ thuật chi tiết</a:t>
            </a:r>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 về toàn bộ dự án. Nó bao gồm các thông tin sâu về kiến trúc hệ thống, các quyết định thiết kế, giải thích mã nguồn, và các thách thức đã gặp phải cùng với giải pháp. Báo cáo này là nguồn tài liệu quý giá cho bất kỳ ai muốn tìm hiểu sâu về dự án.</a:t>
            </a:r>
            <a:endParaRPr lang="en-US" sz="1250" dirty="0"/>
          </a:p>
        </p:txBody>
      </p:sp>
      <p:sp>
        <p:nvSpPr>
          <p:cNvPr id="9" name="Shape 7"/>
          <p:cNvSpPr/>
          <p:nvPr/>
        </p:nvSpPr>
        <p:spPr>
          <a:xfrm>
            <a:off x="657701" y="3197304"/>
            <a:ext cx="13314998" cy="1255990"/>
          </a:xfrm>
          <a:prstGeom prst="roundRect">
            <a:avLst>
              <a:gd name="adj" fmla="val 1964"/>
            </a:avLst>
          </a:prstGeom>
          <a:solidFill>
            <a:srgbClr val="FBFAFF"/>
          </a:solidFill>
          <a:ln w="22860">
            <a:solidFill>
              <a:srgbClr val="D0CED9"/>
            </a:solidFill>
            <a:prstDash val="solid"/>
          </a:ln>
        </p:spPr>
      </p:sp>
      <p:sp>
        <p:nvSpPr>
          <p:cNvPr id="10" name="Shape 8"/>
          <p:cNvSpPr/>
          <p:nvPr/>
        </p:nvSpPr>
        <p:spPr>
          <a:xfrm>
            <a:off x="680561" y="3220164"/>
            <a:ext cx="657701" cy="1210270"/>
          </a:xfrm>
          <a:prstGeom prst="rect">
            <a:avLst/>
          </a:prstGeom>
          <a:solidFill>
            <a:srgbClr val="EAE8F3"/>
          </a:solidFill>
          <a:ln/>
        </p:spPr>
      </p:sp>
      <p:sp>
        <p:nvSpPr>
          <p:cNvPr id="11" name="Text 9"/>
          <p:cNvSpPr/>
          <p:nvPr/>
        </p:nvSpPr>
        <p:spPr>
          <a:xfrm>
            <a:off x="886063" y="3671173"/>
            <a:ext cx="246578" cy="308253"/>
          </a:xfrm>
          <a:prstGeom prst="rect">
            <a:avLst/>
          </a:prstGeom>
          <a:noFill/>
          <a:ln/>
        </p:spPr>
        <p:txBody>
          <a:bodyPr wrap="none" lIns="0" tIns="0" rIns="0" bIns="0" rtlCol="0" anchor="t"/>
          <a:lstStyle/>
          <a:p>
            <a:pPr algn="l" indent="0" marL="0">
              <a:lnSpc>
                <a:spcPts val="1900"/>
              </a:lnSpc>
              <a:buNone/>
            </a:pPr>
            <a:r>
              <a:rPr lang="en-US" sz="1900" dirty="0">
                <a:solidFill>
                  <a:srgbClr val="49495A"/>
                </a:solidFill>
                <a:latin typeface="Libre Baskerville" pitchFamily="34" charset="0"/>
                <a:ea typeface="Libre Baskerville" pitchFamily="34" charset="-122"/>
                <a:cs typeface="Libre Baskerville" pitchFamily="34" charset="-120"/>
              </a:rPr>
              <a:t>2</a:t>
            </a:r>
            <a:endParaRPr lang="en-US" sz="1900" dirty="0"/>
          </a:p>
        </p:txBody>
      </p:sp>
      <p:sp>
        <p:nvSpPr>
          <p:cNvPr id="12" name="Text 10"/>
          <p:cNvSpPr/>
          <p:nvPr/>
        </p:nvSpPr>
        <p:spPr>
          <a:xfrm>
            <a:off x="1502688" y="3384590"/>
            <a:ext cx="2055495" cy="256818"/>
          </a:xfrm>
          <a:prstGeom prst="rect">
            <a:avLst/>
          </a:prstGeom>
          <a:noFill/>
          <a:ln/>
        </p:spPr>
        <p:txBody>
          <a:bodyPr wrap="none" lIns="0" tIns="0" rIns="0" bIns="0" rtlCol="0" anchor="t"/>
          <a:lstStyle/>
          <a:p>
            <a:pPr algn="l" indent="0" marL="0">
              <a:lnSpc>
                <a:spcPts val="2000"/>
              </a:lnSpc>
              <a:buNone/>
            </a:pPr>
            <a:r>
              <a:rPr lang="en-US" sz="1600" dirty="0">
                <a:solidFill>
                  <a:srgbClr val="49495A"/>
                </a:solidFill>
                <a:latin typeface="Libre Baskerville" pitchFamily="34" charset="0"/>
                <a:ea typeface="Libre Baskerville" pitchFamily="34" charset="-122"/>
                <a:cs typeface="Libre Baskerville" pitchFamily="34" charset="-120"/>
              </a:rPr>
              <a:t>presentation/</a:t>
            </a:r>
            <a:endParaRPr lang="en-US" sz="1600" dirty="0"/>
          </a:p>
        </p:txBody>
      </p:sp>
      <p:sp>
        <p:nvSpPr>
          <p:cNvPr id="13" name="Text 11"/>
          <p:cNvSpPr/>
          <p:nvPr/>
        </p:nvSpPr>
        <p:spPr>
          <a:xfrm>
            <a:off x="1502688" y="3739991"/>
            <a:ext cx="12447151" cy="526018"/>
          </a:xfrm>
          <a:prstGeom prst="rect">
            <a:avLst/>
          </a:prstGeom>
          <a:noFill/>
          <a:ln/>
        </p:spPr>
        <p:txBody>
          <a:bodyPr wrap="square" lIns="0" tIns="0" rIns="0" bIns="0" rtlCol="0" anchor="t"/>
          <a:lstStyle/>
          <a:p>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Chứa các </a:t>
            </a:r>
            <a:pPr algn="l" indent="0" marL="0">
              <a:lnSpc>
                <a:spcPts val="2050"/>
              </a:lnSpc>
              <a:buNone/>
            </a:pPr>
            <a:r>
              <a:rPr lang="en-US" sz="1250" b="1" dirty="0">
                <a:solidFill>
                  <a:srgbClr val="49495A"/>
                </a:solidFill>
                <a:latin typeface="Open Sans" pitchFamily="34" charset="0"/>
                <a:ea typeface="Open Sans" pitchFamily="34" charset="-122"/>
                <a:cs typeface="Open Sans" pitchFamily="34" charset="-120"/>
              </a:rPr>
              <a:t>slide trình bày dự án</a:t>
            </a:r>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 được thiết kế để tóm tắt các điểm nổi bật và chức năng chính của hệ thống một cách trực quan và dễ hiểu. Các slide này là công cụ hữu ích cho các buổi thuyết trình hoặc giới thiệu dự án.</a:t>
            </a:r>
            <a:endParaRPr lang="en-US" sz="1250" dirty="0"/>
          </a:p>
        </p:txBody>
      </p:sp>
      <p:sp>
        <p:nvSpPr>
          <p:cNvPr id="14" name="Shape 12"/>
          <p:cNvSpPr/>
          <p:nvPr/>
        </p:nvSpPr>
        <p:spPr>
          <a:xfrm>
            <a:off x="657701" y="4617720"/>
            <a:ext cx="13314998" cy="2677716"/>
          </a:xfrm>
          <a:prstGeom prst="roundRect">
            <a:avLst>
              <a:gd name="adj" fmla="val 921"/>
            </a:avLst>
          </a:prstGeom>
          <a:solidFill>
            <a:srgbClr val="FBFAFF"/>
          </a:solidFill>
          <a:ln w="22860">
            <a:solidFill>
              <a:srgbClr val="D0CED9"/>
            </a:solidFill>
            <a:prstDash val="solid"/>
          </a:ln>
        </p:spPr>
      </p:sp>
      <p:sp>
        <p:nvSpPr>
          <p:cNvPr id="15" name="Shape 13"/>
          <p:cNvSpPr/>
          <p:nvPr/>
        </p:nvSpPr>
        <p:spPr>
          <a:xfrm>
            <a:off x="680561" y="4640580"/>
            <a:ext cx="657701" cy="2631996"/>
          </a:xfrm>
          <a:prstGeom prst="rect">
            <a:avLst/>
          </a:prstGeom>
          <a:solidFill>
            <a:srgbClr val="EAE8F3"/>
          </a:solidFill>
          <a:ln/>
        </p:spPr>
      </p:sp>
      <p:sp>
        <p:nvSpPr>
          <p:cNvPr id="16" name="Text 14"/>
          <p:cNvSpPr/>
          <p:nvPr/>
        </p:nvSpPr>
        <p:spPr>
          <a:xfrm>
            <a:off x="886063" y="5802392"/>
            <a:ext cx="246578" cy="308253"/>
          </a:xfrm>
          <a:prstGeom prst="rect">
            <a:avLst/>
          </a:prstGeom>
          <a:noFill/>
          <a:ln/>
        </p:spPr>
        <p:txBody>
          <a:bodyPr wrap="none" lIns="0" tIns="0" rIns="0" bIns="0" rtlCol="0" anchor="t"/>
          <a:lstStyle/>
          <a:p>
            <a:pPr algn="l" indent="0" marL="0">
              <a:lnSpc>
                <a:spcPts val="1900"/>
              </a:lnSpc>
              <a:buNone/>
            </a:pPr>
            <a:r>
              <a:rPr lang="en-US" sz="1900" dirty="0">
                <a:solidFill>
                  <a:srgbClr val="49495A"/>
                </a:solidFill>
                <a:latin typeface="Libre Baskerville" pitchFamily="34" charset="0"/>
                <a:ea typeface="Libre Baskerville" pitchFamily="34" charset="-122"/>
                <a:cs typeface="Libre Baskerville" pitchFamily="34" charset="-120"/>
              </a:rPr>
              <a:t>3</a:t>
            </a:r>
            <a:endParaRPr lang="en-US" sz="1900" dirty="0"/>
          </a:p>
        </p:txBody>
      </p:sp>
      <p:sp>
        <p:nvSpPr>
          <p:cNvPr id="17" name="Text 15"/>
          <p:cNvSpPr/>
          <p:nvPr/>
        </p:nvSpPr>
        <p:spPr>
          <a:xfrm>
            <a:off x="1502688" y="4805005"/>
            <a:ext cx="2055495" cy="256818"/>
          </a:xfrm>
          <a:prstGeom prst="rect">
            <a:avLst/>
          </a:prstGeom>
          <a:noFill/>
          <a:ln/>
        </p:spPr>
        <p:txBody>
          <a:bodyPr wrap="none" lIns="0" tIns="0" rIns="0" bIns="0" rtlCol="0" anchor="t"/>
          <a:lstStyle/>
          <a:p>
            <a:pPr algn="l" indent="0" marL="0">
              <a:lnSpc>
                <a:spcPts val="2000"/>
              </a:lnSpc>
              <a:buNone/>
            </a:pPr>
            <a:r>
              <a:rPr lang="en-US" sz="1600" dirty="0">
                <a:solidFill>
                  <a:srgbClr val="49495A"/>
                </a:solidFill>
                <a:latin typeface="Libre Baskerville" pitchFamily="34" charset="0"/>
                <a:ea typeface="Libre Baskerville" pitchFamily="34" charset="-122"/>
                <a:cs typeface="Libre Baskerville" pitchFamily="34" charset="-120"/>
              </a:rPr>
              <a:t>screenshots/</a:t>
            </a:r>
            <a:endParaRPr lang="en-US" sz="1600" dirty="0"/>
          </a:p>
        </p:txBody>
      </p:sp>
      <p:sp>
        <p:nvSpPr>
          <p:cNvPr id="18" name="Text 16"/>
          <p:cNvSpPr/>
          <p:nvPr/>
        </p:nvSpPr>
        <p:spPr>
          <a:xfrm>
            <a:off x="1502688" y="5160407"/>
            <a:ext cx="12447151" cy="263009"/>
          </a:xfrm>
          <a:prstGeom prst="rect">
            <a:avLst/>
          </a:prstGeom>
          <a:noFill/>
          <a:ln/>
        </p:spPr>
        <p:txBody>
          <a:bodyPr wrap="none" lIns="0" tIns="0" rIns="0" bIns="0" rtlCol="0" anchor="t"/>
          <a:lstStyle/>
          <a:p>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Thư mục này chứa các </a:t>
            </a:r>
            <a:pPr algn="l" indent="0" marL="0">
              <a:lnSpc>
                <a:spcPts val="2050"/>
              </a:lnSpc>
              <a:buNone/>
            </a:pPr>
            <a:r>
              <a:rPr lang="en-US" sz="1250" b="1" dirty="0">
                <a:solidFill>
                  <a:srgbClr val="49495A"/>
                </a:solidFill>
                <a:latin typeface="Open Sans" pitchFamily="34" charset="0"/>
                <a:ea typeface="Open Sans" pitchFamily="34" charset="-122"/>
                <a:cs typeface="Open Sans" pitchFamily="34" charset="-120"/>
              </a:rPr>
              <a:t>ảnh minh họa</a:t>
            </a:r>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 thực tế về hoạt động của dự án, bao gồm:</a:t>
            </a:r>
            <a:endParaRPr lang="en-US" sz="1250" dirty="0"/>
          </a:p>
        </p:txBody>
      </p:sp>
      <p:sp>
        <p:nvSpPr>
          <p:cNvPr id="19" name="Text 17"/>
          <p:cNvSpPr/>
          <p:nvPr/>
        </p:nvSpPr>
        <p:spPr>
          <a:xfrm>
            <a:off x="1502688" y="5522000"/>
            <a:ext cx="12447151" cy="26300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49495A"/>
                </a:solidFill>
                <a:latin typeface="Open Sans" pitchFamily="34" charset="0"/>
                <a:ea typeface="Open Sans" pitchFamily="34" charset="-122"/>
                <a:cs typeface="Open Sans" pitchFamily="34" charset="-120"/>
              </a:rPr>
              <a:t>Ảnh chụp server đang chạy.</a:t>
            </a:r>
            <a:endParaRPr lang="en-US" sz="1250" dirty="0"/>
          </a:p>
        </p:txBody>
      </p:sp>
      <p:sp>
        <p:nvSpPr>
          <p:cNvPr id="20" name="Text 18"/>
          <p:cNvSpPr/>
          <p:nvPr/>
        </p:nvSpPr>
        <p:spPr>
          <a:xfrm>
            <a:off x="1502688" y="5842516"/>
            <a:ext cx="12447151" cy="26300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49495A"/>
                </a:solidFill>
                <a:latin typeface="Open Sans" pitchFamily="34" charset="0"/>
                <a:ea typeface="Open Sans" pitchFamily="34" charset="-122"/>
                <a:cs typeface="Open Sans" pitchFamily="34" charset="-120"/>
              </a:rPr>
              <a:t>Tab network trong trình duyệt.</a:t>
            </a:r>
            <a:endParaRPr lang="en-US" sz="1250" dirty="0"/>
          </a:p>
        </p:txBody>
      </p:sp>
      <p:sp>
        <p:nvSpPr>
          <p:cNvPr id="21" name="Text 19"/>
          <p:cNvSpPr/>
          <p:nvPr/>
        </p:nvSpPr>
        <p:spPr>
          <a:xfrm>
            <a:off x="1502688" y="6163032"/>
            <a:ext cx="12447151" cy="26300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49495A"/>
                </a:solidFill>
                <a:latin typeface="Open Sans" pitchFamily="34" charset="0"/>
                <a:ea typeface="Open Sans" pitchFamily="34" charset="-122"/>
                <a:cs typeface="Open Sans" pitchFamily="34" charset="-120"/>
              </a:rPr>
              <a:t>Kết quả trả về từ API.</a:t>
            </a:r>
            <a:endParaRPr lang="en-US" sz="1250" dirty="0"/>
          </a:p>
        </p:txBody>
      </p:sp>
      <p:sp>
        <p:nvSpPr>
          <p:cNvPr id="22" name="Text 20"/>
          <p:cNvSpPr/>
          <p:nvPr/>
        </p:nvSpPr>
        <p:spPr>
          <a:xfrm>
            <a:off x="1502688" y="6483548"/>
            <a:ext cx="12447151" cy="26300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49495A"/>
                </a:solidFill>
                <a:latin typeface="Open Sans" pitchFamily="34" charset="0"/>
                <a:ea typeface="Open Sans" pitchFamily="34" charset="-122"/>
                <a:cs typeface="Open Sans" pitchFamily="34" charset="-120"/>
              </a:rPr>
              <a:t>Phân tích hiệu suất.</a:t>
            </a:r>
            <a:endParaRPr lang="en-US" sz="1250" dirty="0"/>
          </a:p>
        </p:txBody>
      </p:sp>
      <p:sp>
        <p:nvSpPr>
          <p:cNvPr id="23" name="Text 21"/>
          <p:cNvSpPr/>
          <p:nvPr/>
        </p:nvSpPr>
        <p:spPr>
          <a:xfrm>
            <a:off x="1502688" y="6845141"/>
            <a:ext cx="12447151" cy="263009"/>
          </a:xfrm>
          <a:prstGeom prst="rect">
            <a:avLst/>
          </a:prstGeom>
          <a:noFill/>
          <a:ln/>
        </p:spPr>
        <p:txBody>
          <a:bodyPr wrap="none" lIns="0" tIns="0" rIns="0" bIns="0" rtlCol="0" anchor="t"/>
          <a:lstStyle/>
          <a:p>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Những hình ảnh này giúp trực quan hóa các khái niệm và chức năng, làm cho việc hiểu dự án trở nên dễ dàng hơn.</a:t>
            </a:r>
            <a:endParaRPr lang="en-US" sz="1250" dirty="0"/>
          </a:p>
        </p:txBody>
      </p:sp>
      <p:sp>
        <p:nvSpPr>
          <p:cNvPr id="24" name="Text 22"/>
          <p:cNvSpPr/>
          <p:nvPr/>
        </p:nvSpPr>
        <p:spPr>
          <a:xfrm>
            <a:off x="657701" y="7480340"/>
            <a:ext cx="13314998" cy="263009"/>
          </a:xfrm>
          <a:prstGeom prst="rect">
            <a:avLst/>
          </a:prstGeom>
          <a:noFill/>
          <a:ln/>
        </p:spPr>
        <p:txBody>
          <a:bodyPr wrap="none" lIns="0" tIns="0" rIns="0" bIns="0" rtlCol="0" anchor="t"/>
          <a:lstStyle/>
          <a:p>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Tóm lại, file này mô tả chi tiết toàn bộ code, chức năng từng file, cấu trúc dự án, giúp bạn nắm rõ khi thuyết trình hoặc báo cáo.</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5316" y="429935"/>
            <a:ext cx="7001828" cy="488513"/>
          </a:xfrm>
          <a:prstGeom prst="rect">
            <a:avLst/>
          </a:prstGeom>
          <a:noFill/>
          <a:ln/>
        </p:spPr>
        <p:txBody>
          <a:bodyPr wrap="none" lIns="0" tIns="0" rIns="0" bIns="0" rtlCol="0" anchor="t"/>
          <a:lstStyle/>
          <a:p>
            <a:pPr algn="l" indent="0" marL="0">
              <a:lnSpc>
                <a:spcPts val="3800"/>
              </a:lnSpc>
              <a:buNone/>
            </a:pPr>
            <a:r>
              <a:rPr lang="en-US" sz="3050" dirty="0">
                <a:solidFill>
                  <a:srgbClr val="403CCF"/>
                </a:solidFill>
                <a:latin typeface="Libre Baskerville" pitchFamily="34" charset="0"/>
                <a:ea typeface="Libre Baskerville" pitchFamily="34" charset="-122"/>
                <a:cs typeface="Libre Baskerville" pitchFamily="34" charset="-120"/>
              </a:rPr>
              <a:t>1. server.js: Trái Tim Của Hệ Thống</a:t>
            </a:r>
            <a:endParaRPr lang="en-US" sz="3050" dirty="0"/>
          </a:p>
        </p:txBody>
      </p:sp>
      <p:sp>
        <p:nvSpPr>
          <p:cNvPr id="3" name="Text 1"/>
          <p:cNvSpPr/>
          <p:nvPr/>
        </p:nvSpPr>
        <p:spPr>
          <a:xfrm>
            <a:off x="625316" y="1293495"/>
            <a:ext cx="6499146" cy="500063"/>
          </a:xfrm>
          <a:prstGeom prst="rect">
            <a:avLst/>
          </a:prstGeom>
          <a:noFill/>
          <a:ln/>
        </p:spPr>
        <p:txBody>
          <a:bodyPr wrap="square" lIns="0" tIns="0" rIns="0" bIns="0" rtlCol="0" anchor="t"/>
          <a:lstStyle/>
          <a:p>
            <a:pPr algn="l" indent="0" marL="0">
              <a:lnSpc>
                <a:spcPts val="1950"/>
              </a:lnSpc>
              <a:buNone/>
            </a:pPr>
            <a:r>
              <a:rPr lang="en-US" sz="1200" dirty="0">
                <a:solidFill>
                  <a:srgbClr val="403CCF"/>
                </a:solidFill>
                <a:latin typeface="Open Sans" pitchFamily="34" charset="0"/>
                <a:ea typeface="Open Sans" pitchFamily="34" charset="-122"/>
                <a:cs typeface="Open Sans" pitchFamily="34" charset="-120"/>
              </a:rPr>
              <a:t>server.js</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là file chính khởi tạo server HTTP/HTTPS và WebSocket, đóng vai trò trung tâm trong việc xử lý API, phục vụ file tĩnh và quản lý lỗi.</a:t>
            </a:r>
            <a:endParaRPr lang="en-US" sz="1200" dirty="0"/>
          </a:p>
        </p:txBody>
      </p:sp>
      <p:sp>
        <p:nvSpPr>
          <p:cNvPr id="4" name="Text 2"/>
          <p:cNvSpPr/>
          <p:nvPr/>
        </p:nvSpPr>
        <p:spPr>
          <a:xfrm>
            <a:off x="625316" y="1934170"/>
            <a:ext cx="6499146" cy="250031"/>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49495A"/>
                </a:solidFill>
                <a:latin typeface="Open Sans" pitchFamily="34" charset="0"/>
                <a:ea typeface="Open Sans" pitchFamily="34" charset="-122"/>
                <a:cs typeface="Open Sans" pitchFamily="34" charset="-120"/>
              </a:rPr>
              <a:t>Sử dụng </a:t>
            </a:r>
            <a:pPr algn="l" indent="0" marL="0">
              <a:lnSpc>
                <a:spcPts val="1950"/>
              </a:lnSpc>
              <a:buNone/>
            </a:pPr>
            <a:r>
              <a:rPr lang="en-US" sz="1200" b="1" dirty="0">
                <a:solidFill>
                  <a:srgbClr val="49495A"/>
                </a:solidFill>
                <a:latin typeface="Open Sans" pitchFamily="34" charset="0"/>
                <a:ea typeface="Open Sans" pitchFamily="34" charset="-122"/>
                <a:cs typeface="Open Sans" pitchFamily="34" charset="-120"/>
              </a:rPr>
              <a:t>Express.js</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để tạo server mạnh mẽ và linh hoạt.</a:t>
            </a:r>
            <a:endParaRPr lang="en-US" sz="1200" dirty="0"/>
          </a:p>
        </p:txBody>
      </p:sp>
      <p:sp>
        <p:nvSpPr>
          <p:cNvPr id="5" name="Text 3"/>
          <p:cNvSpPr/>
          <p:nvPr/>
        </p:nvSpPr>
        <p:spPr>
          <a:xfrm>
            <a:off x="625316" y="2238851"/>
            <a:ext cx="6499146" cy="500063"/>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49495A"/>
                </a:solidFill>
                <a:latin typeface="Open Sans" pitchFamily="34" charset="0"/>
                <a:ea typeface="Open Sans" pitchFamily="34" charset="-122"/>
                <a:cs typeface="Open Sans" pitchFamily="34" charset="-120"/>
              </a:rPr>
              <a:t>Middleware</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tự động gán Request-Id và custom headers cho mọi request, tăng cường khả năng theo dõi và bảo mật.</a:t>
            </a:r>
            <a:endParaRPr lang="en-US" sz="1200" dirty="0"/>
          </a:p>
        </p:txBody>
      </p:sp>
      <p:sp>
        <p:nvSpPr>
          <p:cNvPr id="6" name="Text 4"/>
          <p:cNvSpPr/>
          <p:nvPr/>
        </p:nvSpPr>
        <p:spPr>
          <a:xfrm>
            <a:off x="625316" y="2793563"/>
            <a:ext cx="6499146" cy="250031"/>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49495A"/>
                </a:solidFill>
                <a:latin typeface="Open Sans" pitchFamily="34" charset="0"/>
                <a:ea typeface="Open Sans" pitchFamily="34" charset="-122"/>
                <a:cs typeface="Open Sans" pitchFamily="34" charset="-120"/>
              </a:rPr>
              <a:t>Phục vụ file tĩnh từ thư mục </a:t>
            </a:r>
            <a:pPr algn="l" indent="0" marL="0">
              <a:lnSpc>
                <a:spcPts val="1950"/>
              </a:lnSpc>
              <a:buNone/>
            </a:pPr>
            <a:r>
              <a:rPr lang="en-US" sz="1200" dirty="0">
                <a:solidFill>
                  <a:srgbClr val="49495A"/>
                </a:solidFill>
                <a:highlight>
                  <a:srgbClr val="EEEDF2"/>
                </a:highlight>
                <a:latin typeface="Consolas" pitchFamily="34" charset="0"/>
                <a:ea typeface="Consolas" pitchFamily="34" charset="-122"/>
                <a:cs typeface="Consolas" pitchFamily="34" charset="-120"/>
              </a:rPr>
              <a:t>public/</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(HTML, CSS, JS) với khả năng cache hiệu quả.</a:t>
            </a:r>
            <a:endParaRPr lang="en-US" sz="1200" dirty="0"/>
          </a:p>
        </p:txBody>
      </p:sp>
      <p:sp>
        <p:nvSpPr>
          <p:cNvPr id="7" name="Text 5"/>
          <p:cNvSpPr/>
          <p:nvPr/>
        </p:nvSpPr>
        <p:spPr>
          <a:xfrm>
            <a:off x="625316" y="3098244"/>
            <a:ext cx="6499146" cy="500063"/>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49495A"/>
                </a:solidFill>
                <a:latin typeface="Open Sans" pitchFamily="34" charset="0"/>
                <a:ea typeface="Open Sans" pitchFamily="34" charset="-122"/>
                <a:cs typeface="Open Sans" pitchFamily="34" charset="-120"/>
              </a:rPr>
              <a:t>API endpoint </a:t>
            </a:r>
            <a:pPr algn="l" indent="0" marL="0">
              <a:lnSpc>
                <a:spcPts val="1950"/>
              </a:lnSpc>
              <a:buNone/>
            </a:pPr>
            <a:r>
              <a:rPr lang="en-US" sz="1200" dirty="0">
                <a:solidFill>
                  <a:srgbClr val="49495A"/>
                </a:solidFill>
                <a:highlight>
                  <a:srgbClr val="EEEDF2"/>
                </a:highlight>
                <a:latin typeface="Consolas" pitchFamily="34" charset="0"/>
                <a:ea typeface="Consolas" pitchFamily="34" charset="-122"/>
                <a:cs typeface="Consolas" pitchFamily="34" charset="-120"/>
              </a:rPr>
              <a:t>/api/info</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Cung cấp thông tin hệ thống chi tiết (timestamp, uptime, version, platform, memory, client headers).</a:t>
            </a:r>
            <a:endParaRPr lang="en-US" sz="1200" dirty="0"/>
          </a:p>
        </p:txBody>
      </p:sp>
      <p:sp>
        <p:nvSpPr>
          <p:cNvPr id="8" name="Text 6"/>
          <p:cNvSpPr/>
          <p:nvPr/>
        </p:nvSpPr>
        <p:spPr>
          <a:xfrm>
            <a:off x="625316" y="3652957"/>
            <a:ext cx="6499146" cy="500063"/>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49495A"/>
                </a:solidFill>
                <a:latin typeface="Open Sans" pitchFamily="34" charset="0"/>
                <a:ea typeface="Open Sans" pitchFamily="34" charset="-122"/>
                <a:cs typeface="Open Sans" pitchFamily="34" charset="-120"/>
              </a:rPr>
              <a:t>API endpoint </a:t>
            </a:r>
            <a:pPr algn="l" indent="0" marL="0">
              <a:lnSpc>
                <a:spcPts val="1950"/>
              </a:lnSpc>
              <a:buNone/>
            </a:pPr>
            <a:r>
              <a:rPr lang="en-US" sz="1200" dirty="0">
                <a:solidFill>
                  <a:srgbClr val="49495A"/>
                </a:solidFill>
                <a:highlight>
                  <a:srgbClr val="EEEDF2"/>
                </a:highlight>
                <a:latin typeface="Consolas" pitchFamily="34" charset="0"/>
                <a:ea typeface="Consolas" pitchFamily="34" charset="-122"/>
                <a:cs typeface="Consolas" pitchFamily="34" charset="-120"/>
              </a:rPr>
              <a:t>/api/boom</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Dùng để kiểm thử xử lý lỗi 500, đảm bảo hệ thống phản ứng đúng đắn khi có sự cố.</a:t>
            </a:r>
            <a:endParaRPr lang="en-US" sz="1200" dirty="0"/>
          </a:p>
        </p:txBody>
      </p:sp>
      <p:pic>
        <p:nvPicPr>
          <p:cNvPr id="9" name="Image 0" descr="preencoded.png">    </p:cNvPr>
          <p:cNvPicPr>
            <a:picLocks noChangeAspect="1"/>
          </p:cNvPicPr>
          <p:nvPr/>
        </p:nvPicPr>
        <p:blipFill>
          <a:blip r:embed="rId1"/>
          <a:stretch>
            <a:fillRect/>
          </a:stretch>
        </p:blipFill>
        <p:spPr>
          <a:xfrm>
            <a:off x="7513558" y="1328737"/>
            <a:ext cx="6499146" cy="4695587"/>
          </a:xfrm>
          <a:prstGeom prst="rect">
            <a:avLst/>
          </a:prstGeom>
        </p:spPr>
      </p:pic>
      <p:sp>
        <p:nvSpPr>
          <p:cNvPr id="10" name="Text 7"/>
          <p:cNvSpPr/>
          <p:nvPr/>
        </p:nvSpPr>
        <p:spPr>
          <a:xfrm>
            <a:off x="7513558" y="6200180"/>
            <a:ext cx="6499146" cy="500063"/>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49495A"/>
                </a:solidFill>
                <a:latin typeface="Open Sans" pitchFamily="34" charset="0"/>
                <a:ea typeface="Open Sans" pitchFamily="34" charset="-122"/>
                <a:cs typeface="Open Sans" pitchFamily="34" charset="-120"/>
              </a:rPr>
              <a:t>Xử lý lỗi </a:t>
            </a:r>
            <a:pPr algn="l" indent="0" marL="0">
              <a:lnSpc>
                <a:spcPts val="1950"/>
              </a:lnSpc>
              <a:buNone/>
            </a:pPr>
            <a:r>
              <a:rPr lang="en-US" sz="1200" b="1" dirty="0">
                <a:solidFill>
                  <a:srgbClr val="49495A"/>
                </a:solidFill>
                <a:latin typeface="Open Sans" pitchFamily="34" charset="0"/>
                <a:ea typeface="Open Sans" pitchFamily="34" charset="-122"/>
                <a:cs typeface="Open Sans" pitchFamily="34" charset="-120"/>
              </a:rPr>
              <a:t>404</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cho các route không tồn tại, trả về HTML, JSON hoặc text tùy theo yêu cầu.</a:t>
            </a:r>
            <a:endParaRPr lang="en-US" sz="1200" dirty="0"/>
          </a:p>
        </p:txBody>
      </p:sp>
      <p:sp>
        <p:nvSpPr>
          <p:cNvPr id="11" name="Text 8"/>
          <p:cNvSpPr/>
          <p:nvPr/>
        </p:nvSpPr>
        <p:spPr>
          <a:xfrm>
            <a:off x="7513558" y="6754892"/>
            <a:ext cx="6499146" cy="500063"/>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49495A"/>
                </a:solidFill>
                <a:latin typeface="Open Sans" pitchFamily="34" charset="0"/>
                <a:ea typeface="Open Sans" pitchFamily="34" charset="-122"/>
                <a:cs typeface="Open Sans" pitchFamily="34" charset="-120"/>
              </a:rPr>
              <a:t>Global error handler</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cho lỗi 500, giúp bắt và xử lý các ngoại lệ không mong muốn trên toàn hệ thống.</a:t>
            </a:r>
            <a:endParaRPr lang="en-US" sz="1200" dirty="0"/>
          </a:p>
        </p:txBody>
      </p:sp>
      <p:sp>
        <p:nvSpPr>
          <p:cNvPr id="12" name="Text 9"/>
          <p:cNvSpPr/>
          <p:nvPr/>
        </p:nvSpPr>
        <p:spPr>
          <a:xfrm>
            <a:off x="7513558" y="7309604"/>
            <a:ext cx="6499146" cy="500063"/>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49495A"/>
                </a:solidFill>
                <a:latin typeface="Open Sans" pitchFamily="34" charset="0"/>
                <a:ea typeface="Open Sans" pitchFamily="34" charset="-122"/>
                <a:cs typeface="Open Sans" pitchFamily="34" charset="-120"/>
              </a:rPr>
              <a:t>Khởi tạo server </a:t>
            </a:r>
            <a:pPr algn="l" indent="0" marL="0">
              <a:lnSpc>
                <a:spcPts val="1950"/>
              </a:lnSpc>
              <a:buNone/>
            </a:pPr>
            <a:r>
              <a:rPr lang="en-US" sz="1200" b="1" dirty="0">
                <a:solidFill>
                  <a:srgbClr val="49495A"/>
                </a:solidFill>
                <a:latin typeface="Open Sans" pitchFamily="34" charset="0"/>
                <a:ea typeface="Open Sans" pitchFamily="34" charset="-122"/>
                <a:cs typeface="Open Sans" pitchFamily="34" charset="-120"/>
              </a:rPr>
              <a:t>HTTP hoặc HTTPS</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(nếu có chứng chỉ trong </a:t>
            </a:r>
            <a:pPr algn="l" indent="0" marL="0">
              <a:lnSpc>
                <a:spcPts val="1950"/>
              </a:lnSpc>
              <a:buNone/>
            </a:pPr>
            <a:r>
              <a:rPr lang="en-US" sz="1200" dirty="0">
                <a:solidFill>
                  <a:srgbClr val="49495A"/>
                </a:solidFill>
                <a:highlight>
                  <a:srgbClr val="EEEDF2"/>
                </a:highlight>
                <a:latin typeface="Consolas" pitchFamily="34" charset="0"/>
                <a:ea typeface="Consolas" pitchFamily="34" charset="-122"/>
                <a:cs typeface="Consolas" pitchFamily="34" charset="-120"/>
              </a:rPr>
              <a:t>certs/</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đảm bảo kết nối an toàn.</a:t>
            </a:r>
            <a:endParaRPr lang="en-US" sz="1200" dirty="0"/>
          </a:p>
        </p:txBody>
      </p:sp>
      <p:sp>
        <p:nvSpPr>
          <p:cNvPr id="13" name="Text 10"/>
          <p:cNvSpPr/>
          <p:nvPr/>
        </p:nvSpPr>
        <p:spPr>
          <a:xfrm>
            <a:off x="7513558" y="7864316"/>
            <a:ext cx="6499146" cy="500063"/>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49495A"/>
                </a:solidFill>
                <a:latin typeface="Open Sans" pitchFamily="34" charset="0"/>
                <a:ea typeface="Open Sans" pitchFamily="34" charset="-122"/>
                <a:cs typeface="Open Sans" pitchFamily="34" charset="-120"/>
              </a:rPr>
              <a:t>Khởi tạo </a:t>
            </a:r>
            <a:pPr algn="l" indent="0" marL="0">
              <a:lnSpc>
                <a:spcPts val="1950"/>
              </a:lnSpc>
              <a:buNone/>
            </a:pPr>
            <a:r>
              <a:rPr lang="en-US" sz="1200" b="1" dirty="0">
                <a:solidFill>
                  <a:srgbClr val="49495A"/>
                </a:solidFill>
                <a:latin typeface="Open Sans" pitchFamily="34" charset="0"/>
                <a:ea typeface="Open Sans" pitchFamily="34" charset="-122"/>
                <a:cs typeface="Open Sans" pitchFamily="34" charset="-120"/>
              </a:rPr>
              <a:t>WebSocket server</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(port 3001), cho phép gửi/nhận tin nhắn realtime, hỗ trợ các ứng dụng tương tác cao.</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01021"/>
            <a:ext cx="10727531" cy="620078"/>
          </a:xfrm>
          <a:prstGeom prst="rect">
            <a:avLst/>
          </a:prstGeom>
          <a:noFill/>
          <a:ln/>
        </p:spPr>
        <p:txBody>
          <a:bodyPr wrap="none" lIns="0" tIns="0" rIns="0" bIns="0" rtlCol="0" anchor="t"/>
          <a:lstStyle/>
          <a:p>
            <a:pPr algn="l" indent="0" marL="0">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2. client.js: Xây Dựng HTTP Client Từ Đầu</a:t>
            </a:r>
            <a:endParaRPr lang="en-US" sz="3900" dirty="0"/>
          </a:p>
        </p:txBody>
      </p:sp>
      <p:sp>
        <p:nvSpPr>
          <p:cNvPr id="3" name="Text 1"/>
          <p:cNvSpPr/>
          <p:nvPr/>
        </p:nvSpPr>
        <p:spPr>
          <a:xfrm>
            <a:off x="793790" y="251793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3CCF"/>
                </a:solidFill>
                <a:latin typeface="Open Sans" pitchFamily="34" charset="0"/>
                <a:ea typeface="Open Sans" pitchFamily="34" charset="-122"/>
                <a:cs typeface="Open Sans" pitchFamily="34" charset="-120"/>
              </a:rPr>
              <a:t>client.js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thể hiện khả năng xây dựng HTTP client mạnh mẽ từ đầu, không phụ thuộc vào các thư viện bên ngoài như axios/fetch, hỗ trợ cả GET/POST cho HTTP và HTTPS.</a:t>
            </a:r>
            <a:endParaRPr lang="en-US" sz="1550" dirty="0"/>
          </a:p>
        </p:txBody>
      </p:sp>
      <p:sp>
        <p:nvSpPr>
          <p:cNvPr id="4" name="Shape 2"/>
          <p:cNvSpPr/>
          <p:nvPr/>
        </p:nvSpPr>
        <p:spPr>
          <a:xfrm>
            <a:off x="793790" y="3376255"/>
            <a:ext cx="6422231" cy="3352324"/>
          </a:xfrm>
          <a:prstGeom prst="roundRect">
            <a:avLst>
              <a:gd name="adj" fmla="val 3273"/>
            </a:avLst>
          </a:prstGeom>
          <a:solidFill>
            <a:srgbClr val="FBFAFF"/>
          </a:solidFill>
          <a:ln w="22860">
            <a:solidFill>
              <a:srgbClr val="D0CED9"/>
            </a:solidFill>
            <a:prstDash val="solid"/>
          </a:ln>
        </p:spPr>
      </p:sp>
      <p:pic>
        <p:nvPicPr>
          <p:cNvPr id="5" name="Image 0" descr="preencoded.png">    </p:cNvPr>
          <p:cNvPicPr>
            <a:picLocks noChangeAspect="1"/>
          </p:cNvPicPr>
          <p:nvPr/>
        </p:nvPicPr>
        <p:blipFill>
          <a:blip r:embed="rId1"/>
          <a:stretch>
            <a:fillRect/>
          </a:stretch>
        </p:blipFill>
        <p:spPr>
          <a:xfrm>
            <a:off x="770930" y="3376255"/>
            <a:ext cx="91440" cy="3352324"/>
          </a:xfrm>
          <a:prstGeom prst="rect">
            <a:avLst/>
          </a:prstGeom>
        </p:spPr>
      </p:pic>
      <p:sp>
        <p:nvSpPr>
          <p:cNvPr id="6" name="Text 3"/>
          <p:cNvSpPr/>
          <p:nvPr/>
        </p:nvSpPr>
        <p:spPr>
          <a:xfrm>
            <a:off x="1083588" y="3597473"/>
            <a:ext cx="2965013" cy="310158"/>
          </a:xfrm>
          <a:prstGeom prst="rect">
            <a:avLst/>
          </a:prstGeom>
          <a:noFill/>
          <a:ln/>
        </p:spPr>
        <p:txBody>
          <a:bodyPr wrap="none" lIns="0" tIns="0" rIns="0" bIns="0" rtlCol="0" anchor="t"/>
          <a:lstStyle/>
          <a:p>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Class SimpleHttpClient</a:t>
            </a:r>
            <a:endParaRPr lang="en-US" sz="1950" dirty="0"/>
          </a:p>
        </p:txBody>
      </p:sp>
      <p:sp>
        <p:nvSpPr>
          <p:cNvPr id="7" name="Text 4"/>
          <p:cNvSpPr/>
          <p:nvPr/>
        </p:nvSpPr>
        <p:spPr>
          <a:xfrm>
            <a:off x="1083588" y="4026694"/>
            <a:ext cx="5911215"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Cung cấp các phương thức cơ bản và nâng cao để gửi request và xử lý response:</a:t>
            </a:r>
            <a:endParaRPr lang="en-US" sz="1550" dirty="0"/>
          </a:p>
        </p:txBody>
      </p:sp>
      <p:sp>
        <p:nvSpPr>
          <p:cNvPr id="8" name="Text 5"/>
          <p:cNvSpPr/>
          <p:nvPr/>
        </p:nvSpPr>
        <p:spPr>
          <a:xfrm>
            <a:off x="1083588" y="4780836"/>
            <a:ext cx="591121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9495A"/>
                </a:solidFill>
                <a:highlight>
                  <a:srgbClr val="EEEDF2"/>
                </a:highlight>
                <a:latin typeface="Consolas" pitchFamily="34" charset="0"/>
                <a:ea typeface="Consolas" pitchFamily="34" charset="-122"/>
                <a:cs typeface="Consolas" pitchFamily="34" charset="-120"/>
              </a:rPr>
              <a:t>request(method, url, options)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Gửi request, nhận response, trả về status, headers, và body.</a:t>
            </a:r>
            <a:endParaRPr lang="en-US" sz="1550" dirty="0"/>
          </a:p>
        </p:txBody>
      </p:sp>
      <p:sp>
        <p:nvSpPr>
          <p:cNvPr id="9" name="Text 6"/>
          <p:cNvSpPr/>
          <p:nvPr/>
        </p:nvSpPr>
        <p:spPr>
          <a:xfrm>
            <a:off x="1083588" y="5485328"/>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9495A"/>
                </a:solidFill>
                <a:highlight>
                  <a:srgbClr val="EEEDF2"/>
                </a:highlight>
                <a:latin typeface="Consolas" pitchFamily="34" charset="0"/>
                <a:ea typeface="Consolas" pitchFamily="34" charset="-122"/>
                <a:cs typeface="Consolas" pitchFamily="34" charset="-120"/>
              </a:rPr>
              <a:t>get(url, headers)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Phương thức tiện lợi để gửi GET request.</a:t>
            </a:r>
            <a:endParaRPr lang="en-US" sz="1550" dirty="0"/>
          </a:p>
        </p:txBody>
      </p:sp>
      <p:sp>
        <p:nvSpPr>
          <p:cNvPr id="10" name="Text 7"/>
          <p:cNvSpPr/>
          <p:nvPr/>
        </p:nvSpPr>
        <p:spPr>
          <a:xfrm>
            <a:off x="1083588" y="5872282"/>
            <a:ext cx="591121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9495A"/>
                </a:solidFill>
                <a:highlight>
                  <a:srgbClr val="EEEDF2"/>
                </a:highlight>
                <a:latin typeface="Consolas" pitchFamily="34" charset="0"/>
                <a:ea typeface="Consolas" pitchFamily="34" charset="-122"/>
                <a:cs typeface="Consolas" pitchFamily="34" charset="-120"/>
              </a:rPr>
              <a:t>post(url, body, headers)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Gửi POST request, tự động chuyển đổi object thành JSON.</a:t>
            </a:r>
            <a:endParaRPr lang="en-US" sz="1550" dirty="0"/>
          </a:p>
        </p:txBody>
      </p:sp>
      <p:sp>
        <p:nvSpPr>
          <p:cNvPr id="11" name="Shape 8"/>
          <p:cNvSpPr/>
          <p:nvPr/>
        </p:nvSpPr>
        <p:spPr>
          <a:xfrm>
            <a:off x="7414379" y="3376255"/>
            <a:ext cx="6422231" cy="3352324"/>
          </a:xfrm>
          <a:prstGeom prst="roundRect">
            <a:avLst>
              <a:gd name="adj" fmla="val 3273"/>
            </a:avLst>
          </a:prstGeom>
          <a:solidFill>
            <a:srgbClr val="FBFAFF"/>
          </a:solidFill>
          <a:ln w="22860">
            <a:solidFill>
              <a:srgbClr val="D0CED9"/>
            </a:solidFill>
            <a:prstDash val="solid"/>
          </a:ln>
        </p:spPr>
      </p:sp>
      <p:pic>
        <p:nvPicPr>
          <p:cNvPr id="12" name="Image 1" descr="preencoded.png">    </p:cNvPr>
          <p:cNvPicPr>
            <a:picLocks noChangeAspect="1"/>
          </p:cNvPicPr>
          <p:nvPr/>
        </p:nvPicPr>
        <p:blipFill>
          <a:blip r:embed="rId2"/>
          <a:stretch>
            <a:fillRect/>
          </a:stretch>
        </p:blipFill>
        <p:spPr>
          <a:xfrm>
            <a:off x="7391519" y="3376255"/>
            <a:ext cx="91440" cy="3352324"/>
          </a:xfrm>
          <a:prstGeom prst="rect">
            <a:avLst/>
          </a:prstGeom>
        </p:spPr>
      </p:pic>
      <p:sp>
        <p:nvSpPr>
          <p:cNvPr id="13" name="Text 9"/>
          <p:cNvSpPr/>
          <p:nvPr/>
        </p:nvSpPr>
        <p:spPr>
          <a:xfrm>
            <a:off x="7704177" y="3597473"/>
            <a:ext cx="3286363" cy="310158"/>
          </a:xfrm>
          <a:prstGeom prst="rect">
            <a:avLst/>
          </a:prstGeom>
          <a:noFill/>
          <a:ln/>
        </p:spPr>
        <p:txBody>
          <a:bodyPr wrap="none" lIns="0" tIns="0" rIns="0" bIns="0" rtlCol="0" anchor="t"/>
          <a:lstStyle/>
          <a:p>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Hàm Kiểm Thử runTests()</a:t>
            </a:r>
            <a:endParaRPr lang="en-US" sz="1950" dirty="0"/>
          </a:p>
        </p:txBody>
      </p:sp>
      <p:sp>
        <p:nvSpPr>
          <p:cNvPr id="14" name="Text 10"/>
          <p:cNvSpPr/>
          <p:nvPr/>
        </p:nvSpPr>
        <p:spPr>
          <a:xfrm>
            <a:off x="7704177" y="4026694"/>
            <a:ext cx="5911215" cy="317540"/>
          </a:xfrm>
          <a:prstGeom prst="rect">
            <a:avLst/>
          </a:prstGeom>
          <a:noFill/>
          <a:ln/>
        </p:spPr>
        <p:txBody>
          <a:bodyPr wrap="non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Đảm bảo tính ổn định và khả năng tương tác của client:</a:t>
            </a:r>
            <a:endParaRPr lang="en-US" sz="1550" dirty="0"/>
          </a:p>
        </p:txBody>
      </p:sp>
      <p:sp>
        <p:nvSpPr>
          <p:cNvPr id="15" name="Text 11"/>
          <p:cNvSpPr/>
          <p:nvPr/>
        </p:nvSpPr>
        <p:spPr>
          <a:xfrm>
            <a:off x="7704177" y="4463296"/>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GET tới server nội bộ </a:t>
            </a:r>
            <a:pPr algn="l" indent="0" marL="0">
              <a:lnSpc>
                <a:spcPts val="2500"/>
              </a:lnSpc>
              <a:buNone/>
            </a:pPr>
            <a:r>
              <a:rPr lang="en-US" sz="1550" dirty="0">
                <a:solidFill>
                  <a:srgbClr val="49495A"/>
                </a:solidFill>
                <a:highlight>
                  <a:srgbClr val="EEEDF2"/>
                </a:highlight>
                <a:latin typeface="Consolas" pitchFamily="34" charset="0"/>
                <a:ea typeface="Consolas" pitchFamily="34" charset="-122"/>
                <a:cs typeface="Consolas" pitchFamily="34" charset="-120"/>
              </a:rPr>
              <a:t>/api/info</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a:t>
            </a:r>
            <a:endParaRPr lang="en-US" sz="1550" dirty="0"/>
          </a:p>
        </p:txBody>
      </p:sp>
      <p:sp>
        <p:nvSpPr>
          <p:cNvPr id="16" name="Text 12"/>
          <p:cNvSpPr/>
          <p:nvPr/>
        </p:nvSpPr>
        <p:spPr>
          <a:xfrm>
            <a:off x="7704177" y="4850249"/>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GET tới GitHub API để kiểm tra kết nối bên ngoài.</a:t>
            </a:r>
            <a:endParaRPr lang="en-US" sz="1550" dirty="0"/>
          </a:p>
        </p:txBody>
      </p:sp>
      <p:sp>
        <p:nvSpPr>
          <p:cNvPr id="17" name="Text 13"/>
          <p:cNvSpPr/>
          <p:nvPr/>
        </p:nvSpPr>
        <p:spPr>
          <a:xfrm>
            <a:off x="7704177" y="5237202"/>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POST tới JSONPlaceholder để kiểm tra gửi dữ liệu.</a:t>
            </a:r>
            <a:endParaRPr lang="en-US" sz="1550" dirty="0"/>
          </a:p>
        </p:txBody>
      </p:sp>
      <p:sp>
        <p:nvSpPr>
          <p:cNvPr id="18" name="Text 14"/>
          <p:cNvSpPr/>
          <p:nvPr/>
        </p:nvSpPr>
        <p:spPr>
          <a:xfrm>
            <a:off x="7704177" y="5624155"/>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Xử lý lỗi khi server không khả dụng.</a:t>
            </a:r>
            <a:endParaRPr lang="en-US" sz="1550" dirty="0"/>
          </a:p>
        </p:txBody>
      </p:sp>
      <p:sp>
        <p:nvSpPr>
          <p:cNvPr id="19" name="Text 15"/>
          <p:cNvSpPr/>
          <p:nvPr/>
        </p:nvSpPr>
        <p:spPr>
          <a:xfrm>
            <a:off x="7704177" y="6011108"/>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Log chi tiết request/response ra console để dễ dàng debug.</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6835" y="272891"/>
            <a:ext cx="5949672" cy="310158"/>
          </a:xfrm>
          <a:prstGeom prst="rect">
            <a:avLst/>
          </a:prstGeom>
          <a:noFill/>
          <a:ln/>
        </p:spPr>
        <p:txBody>
          <a:bodyPr wrap="none" lIns="0" tIns="0" rIns="0" bIns="0" rtlCol="0" anchor="t"/>
          <a:lstStyle/>
          <a:p>
            <a:pPr algn="l" indent="0" marL="0">
              <a:lnSpc>
                <a:spcPts val="2400"/>
              </a:lnSpc>
              <a:buNone/>
            </a:pPr>
            <a:r>
              <a:rPr lang="en-US" sz="1950" dirty="0">
                <a:solidFill>
                  <a:srgbClr val="403CCF"/>
                </a:solidFill>
                <a:latin typeface="Libre Baskerville" pitchFamily="34" charset="0"/>
                <a:ea typeface="Libre Baskerville" pitchFamily="34" charset="-122"/>
                <a:cs typeface="Libre Baskerville" pitchFamily="34" charset="-120"/>
              </a:rPr>
              <a:t>3. tcp-server.js &amp; 4. tcp-client.js: Giao Tiếp TCP</a:t>
            </a:r>
            <a:endParaRPr lang="en-US" sz="1950" dirty="0"/>
          </a:p>
        </p:txBody>
      </p:sp>
      <p:sp>
        <p:nvSpPr>
          <p:cNvPr id="3" name="Text 1"/>
          <p:cNvSpPr/>
          <p:nvPr/>
        </p:nvSpPr>
        <p:spPr>
          <a:xfrm>
            <a:off x="396835" y="831056"/>
            <a:ext cx="1488519" cy="185976"/>
          </a:xfrm>
          <a:prstGeom prst="rect">
            <a:avLst/>
          </a:prstGeom>
          <a:noFill/>
          <a:ln/>
        </p:spPr>
        <p:txBody>
          <a:bodyPr wrap="none" lIns="0" tIns="0" rIns="0" bIns="0" rtlCol="0" anchor="t"/>
          <a:lstStyle/>
          <a:p>
            <a:pPr algn="l" indent="0" marL="0">
              <a:lnSpc>
                <a:spcPts val="1450"/>
              </a:lnSpc>
              <a:buNone/>
            </a:pPr>
            <a:r>
              <a:rPr lang="en-US" sz="1150" dirty="0">
                <a:solidFill>
                  <a:srgbClr val="403CCF"/>
                </a:solidFill>
                <a:latin typeface="Libre Baskerville" pitchFamily="34" charset="0"/>
                <a:ea typeface="Libre Baskerville" pitchFamily="34" charset="-122"/>
                <a:cs typeface="Libre Baskerville" pitchFamily="34" charset="-120"/>
              </a:rPr>
              <a:t>TCP Server</a:t>
            </a:r>
            <a:endParaRPr lang="en-US" sz="1150" dirty="0"/>
          </a:p>
        </p:txBody>
      </p:sp>
      <p:sp>
        <p:nvSpPr>
          <p:cNvPr id="4" name="Text 2"/>
          <p:cNvSpPr/>
          <p:nvPr/>
        </p:nvSpPr>
        <p:spPr>
          <a:xfrm>
            <a:off x="396835" y="1116211"/>
            <a:ext cx="6797397" cy="158591"/>
          </a:xfrm>
          <a:prstGeom prst="rect">
            <a:avLst/>
          </a:prstGeom>
          <a:noFill/>
          <a:ln/>
        </p:spPr>
        <p:txBody>
          <a:bodyPr wrap="none" lIns="0" tIns="0" rIns="0" bIns="0" rtlCol="0" anchor="t"/>
          <a:lstStyle/>
          <a:p>
            <a:pPr algn="l" indent="0" marL="0">
              <a:lnSpc>
                <a:spcPts val="1250"/>
              </a:lnSpc>
              <a:buNone/>
            </a:pPr>
            <a:r>
              <a:rPr lang="en-US" sz="750" dirty="0">
                <a:solidFill>
                  <a:srgbClr val="403CCF"/>
                </a:solidFill>
                <a:latin typeface="Open Sans" pitchFamily="34" charset="0"/>
                <a:ea typeface="Open Sans" pitchFamily="34" charset="-122"/>
                <a:cs typeface="Open Sans" pitchFamily="34" charset="-120"/>
              </a:rPr>
              <a:t>tcp-server.js</a:t>
            </a:r>
            <a:pPr algn="l" indent="0" marL="0">
              <a:lnSpc>
                <a:spcPts val="1250"/>
              </a:lnSpc>
              <a:buNone/>
            </a:pPr>
            <a:r>
              <a:rPr lang="en-US" sz="750" dirty="0">
                <a:solidFill>
                  <a:srgbClr val="49495A"/>
                </a:solidFill>
                <a:latin typeface="Open Sans" pitchFamily="34" charset="0"/>
                <a:ea typeface="Open Sans" pitchFamily="34" charset="-122"/>
                <a:cs typeface="Open Sans" pitchFamily="34" charset="-120"/>
              </a:rPr>
              <a:t> khởi tạo một TCP server sử dụng Node.js module </a:t>
            </a:r>
            <a:pPr algn="l" indent="0" marL="0">
              <a:lnSpc>
                <a:spcPts val="1250"/>
              </a:lnSpc>
              <a:buNone/>
            </a:pPr>
            <a:r>
              <a:rPr lang="en-US" sz="750" dirty="0">
                <a:solidFill>
                  <a:srgbClr val="49495A"/>
                </a:solidFill>
                <a:highlight>
                  <a:srgbClr val="EEEDF2"/>
                </a:highlight>
                <a:latin typeface="Consolas" pitchFamily="34" charset="0"/>
                <a:ea typeface="Consolas" pitchFamily="34" charset="-122"/>
                <a:cs typeface="Consolas" pitchFamily="34" charset="-120"/>
              </a:rPr>
              <a:t>net</a:t>
            </a:r>
            <a:pPr algn="l" indent="0" marL="0">
              <a:lnSpc>
                <a:spcPts val="1250"/>
              </a:lnSpc>
              <a:buNone/>
            </a:pPr>
            <a:r>
              <a:rPr lang="en-US" sz="750" dirty="0">
                <a:solidFill>
                  <a:srgbClr val="49495A"/>
                </a:solidFill>
                <a:latin typeface="Open Sans" pitchFamily="34" charset="0"/>
                <a:ea typeface="Open Sans" pitchFamily="34" charset="-122"/>
                <a:cs typeface="Open Sans" pitchFamily="34" charset="-120"/>
              </a:rPr>
              <a:t>, minh họa khả năng giao tiếp cấp thấp.</a:t>
            </a:r>
            <a:endParaRPr lang="en-US" sz="750" dirty="0"/>
          </a:p>
        </p:txBody>
      </p:sp>
      <p:sp>
        <p:nvSpPr>
          <p:cNvPr id="5" name="Text 3"/>
          <p:cNvSpPr/>
          <p:nvPr/>
        </p:nvSpPr>
        <p:spPr>
          <a:xfrm>
            <a:off x="396835" y="1364099"/>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9495A"/>
                </a:solidFill>
                <a:latin typeface="Open Sans" pitchFamily="34" charset="0"/>
                <a:ea typeface="Open Sans" pitchFamily="34" charset="-122"/>
                <a:cs typeface="Open Sans" pitchFamily="34" charset="-120"/>
              </a:rPr>
              <a:t>Lắng nghe trên port </a:t>
            </a:r>
            <a:pPr algn="l" indent="0" marL="0">
              <a:lnSpc>
                <a:spcPts val="1250"/>
              </a:lnSpc>
              <a:buNone/>
            </a:pPr>
            <a:r>
              <a:rPr lang="en-US" sz="750" b="1" dirty="0">
                <a:solidFill>
                  <a:srgbClr val="49495A"/>
                </a:solidFill>
                <a:latin typeface="Open Sans" pitchFamily="34" charset="0"/>
                <a:ea typeface="Open Sans" pitchFamily="34" charset="-122"/>
                <a:cs typeface="Open Sans" pitchFamily="34" charset="-120"/>
              </a:rPr>
              <a:t>4000</a:t>
            </a:r>
            <a:pPr algn="l" indent="0" marL="0">
              <a:lnSpc>
                <a:spcPts val="1250"/>
              </a:lnSpc>
              <a:buNone/>
            </a:pPr>
            <a:r>
              <a:rPr lang="en-US" sz="750" dirty="0">
                <a:solidFill>
                  <a:srgbClr val="49495A"/>
                </a:solidFill>
                <a:latin typeface="Open Sans" pitchFamily="34" charset="0"/>
                <a:ea typeface="Open Sans" pitchFamily="34" charset="-122"/>
                <a:cs typeface="Open Sans" pitchFamily="34" charset="-120"/>
              </a:rPr>
              <a:t>.</a:t>
            </a:r>
            <a:endParaRPr lang="en-US" sz="750" dirty="0"/>
          </a:p>
        </p:txBody>
      </p:sp>
      <p:sp>
        <p:nvSpPr>
          <p:cNvPr id="6" name="Text 4"/>
          <p:cNvSpPr/>
          <p:nvPr/>
        </p:nvSpPr>
        <p:spPr>
          <a:xfrm>
            <a:off x="396835" y="1557338"/>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9495A"/>
                </a:solidFill>
                <a:latin typeface="Open Sans" pitchFamily="34" charset="0"/>
                <a:ea typeface="Open Sans" pitchFamily="34" charset="-122"/>
                <a:cs typeface="Open Sans" pitchFamily="34" charset="-120"/>
              </a:rPr>
              <a:t>Khi client kết nối, server gửi thông báo chào mừng, tạo sự tương tác ban đầu.</a:t>
            </a:r>
            <a:endParaRPr lang="en-US" sz="750" dirty="0"/>
          </a:p>
        </p:txBody>
      </p:sp>
      <p:sp>
        <p:nvSpPr>
          <p:cNvPr id="7" name="Text 5"/>
          <p:cNvSpPr/>
          <p:nvPr/>
        </p:nvSpPr>
        <p:spPr>
          <a:xfrm>
            <a:off x="396835" y="1750576"/>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9495A"/>
                </a:solidFill>
                <a:latin typeface="Open Sans" pitchFamily="34" charset="0"/>
                <a:ea typeface="Open Sans" pitchFamily="34" charset="-122"/>
                <a:cs typeface="Open Sans" pitchFamily="34" charset="-120"/>
              </a:rPr>
              <a:t>Khi nhận dữ liệu từ client, server phản hồi lại chính nội dung đã nhận được, thể hiện cơ chế echo đơn giản nhưng hiệu quả.</a:t>
            </a:r>
            <a:endParaRPr lang="en-US" sz="750" dirty="0"/>
          </a:p>
        </p:txBody>
      </p:sp>
      <p:pic>
        <p:nvPicPr>
          <p:cNvPr id="8" name="Image 0" descr="preencoded.png">    </p:cNvPr>
          <p:cNvPicPr>
            <a:picLocks noChangeAspect="1"/>
          </p:cNvPicPr>
          <p:nvPr/>
        </p:nvPicPr>
        <p:blipFill>
          <a:blip r:embed="rId1"/>
          <a:stretch>
            <a:fillRect/>
          </a:stretch>
        </p:blipFill>
        <p:spPr>
          <a:xfrm>
            <a:off x="396835" y="2020729"/>
            <a:ext cx="6797397" cy="10196036"/>
          </a:xfrm>
          <a:prstGeom prst="rect">
            <a:avLst/>
          </a:prstGeom>
        </p:spPr>
      </p:pic>
      <p:sp>
        <p:nvSpPr>
          <p:cNvPr id="9" name="Text 6"/>
          <p:cNvSpPr/>
          <p:nvPr/>
        </p:nvSpPr>
        <p:spPr>
          <a:xfrm>
            <a:off x="7443788" y="831056"/>
            <a:ext cx="1488519" cy="185976"/>
          </a:xfrm>
          <a:prstGeom prst="rect">
            <a:avLst/>
          </a:prstGeom>
          <a:noFill/>
          <a:ln/>
        </p:spPr>
        <p:txBody>
          <a:bodyPr wrap="none" lIns="0" tIns="0" rIns="0" bIns="0" rtlCol="0" anchor="t"/>
          <a:lstStyle/>
          <a:p>
            <a:pPr algn="l" indent="0" marL="0">
              <a:lnSpc>
                <a:spcPts val="1450"/>
              </a:lnSpc>
              <a:buNone/>
            </a:pPr>
            <a:r>
              <a:rPr lang="en-US" sz="1150" dirty="0">
                <a:solidFill>
                  <a:srgbClr val="403CCF"/>
                </a:solidFill>
                <a:latin typeface="Libre Baskerville" pitchFamily="34" charset="0"/>
                <a:ea typeface="Libre Baskerville" pitchFamily="34" charset="-122"/>
                <a:cs typeface="Libre Baskerville" pitchFamily="34" charset="-120"/>
              </a:rPr>
              <a:t>TCP Client</a:t>
            </a:r>
            <a:endParaRPr lang="en-US" sz="1150" dirty="0"/>
          </a:p>
        </p:txBody>
      </p:sp>
      <p:sp>
        <p:nvSpPr>
          <p:cNvPr id="10" name="Text 7"/>
          <p:cNvSpPr/>
          <p:nvPr/>
        </p:nvSpPr>
        <p:spPr>
          <a:xfrm>
            <a:off x="7443788" y="1116211"/>
            <a:ext cx="6797397" cy="158591"/>
          </a:xfrm>
          <a:prstGeom prst="rect">
            <a:avLst/>
          </a:prstGeom>
          <a:noFill/>
          <a:ln/>
        </p:spPr>
        <p:txBody>
          <a:bodyPr wrap="none" lIns="0" tIns="0" rIns="0" bIns="0" rtlCol="0" anchor="t"/>
          <a:lstStyle/>
          <a:p>
            <a:pPr algn="l" indent="0" marL="0">
              <a:lnSpc>
                <a:spcPts val="1250"/>
              </a:lnSpc>
              <a:buNone/>
            </a:pPr>
            <a:r>
              <a:rPr lang="en-US" sz="750" dirty="0">
                <a:solidFill>
                  <a:srgbClr val="403CCF"/>
                </a:solidFill>
                <a:latin typeface="Open Sans" pitchFamily="34" charset="0"/>
                <a:ea typeface="Open Sans" pitchFamily="34" charset="-122"/>
                <a:cs typeface="Open Sans" pitchFamily="34" charset="-120"/>
              </a:rPr>
              <a:t>tcp-client.js</a:t>
            </a:r>
            <a:pPr algn="l" indent="0" marL="0">
              <a:lnSpc>
                <a:spcPts val="1250"/>
              </a:lnSpc>
              <a:buNone/>
            </a:pPr>
            <a:r>
              <a:rPr lang="en-US" sz="750" dirty="0">
                <a:solidFill>
                  <a:srgbClr val="49495A"/>
                </a:solidFill>
                <a:latin typeface="Open Sans" pitchFamily="34" charset="0"/>
                <a:ea typeface="Open Sans" pitchFamily="34" charset="-122"/>
                <a:cs typeface="Open Sans" pitchFamily="34" charset="-120"/>
              </a:rPr>
              <a:t> là TCP client được thiết kế để kết nối và tương tác với TCP server.</a:t>
            </a:r>
            <a:endParaRPr lang="en-US" sz="750" dirty="0"/>
          </a:p>
        </p:txBody>
      </p:sp>
      <p:sp>
        <p:nvSpPr>
          <p:cNvPr id="11" name="Text 8"/>
          <p:cNvSpPr/>
          <p:nvPr/>
        </p:nvSpPr>
        <p:spPr>
          <a:xfrm>
            <a:off x="7443788" y="1364099"/>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9495A"/>
                </a:solidFill>
                <a:latin typeface="Open Sans" pitchFamily="34" charset="0"/>
                <a:ea typeface="Open Sans" pitchFamily="34" charset="-122"/>
                <a:cs typeface="Open Sans" pitchFamily="34" charset="-120"/>
              </a:rPr>
              <a:t>Kết nối tới port </a:t>
            </a:r>
            <a:pPr algn="l" indent="0" marL="0">
              <a:lnSpc>
                <a:spcPts val="1250"/>
              </a:lnSpc>
              <a:buNone/>
            </a:pPr>
            <a:r>
              <a:rPr lang="en-US" sz="750" b="1" dirty="0">
                <a:solidFill>
                  <a:srgbClr val="49495A"/>
                </a:solidFill>
                <a:latin typeface="Open Sans" pitchFamily="34" charset="0"/>
                <a:ea typeface="Open Sans" pitchFamily="34" charset="-122"/>
                <a:cs typeface="Open Sans" pitchFamily="34" charset="-120"/>
              </a:rPr>
              <a:t>4000</a:t>
            </a:r>
            <a:pPr algn="l" indent="0" marL="0">
              <a:lnSpc>
                <a:spcPts val="1250"/>
              </a:lnSpc>
              <a:buNone/>
            </a:pPr>
            <a:r>
              <a:rPr lang="en-US" sz="750" dirty="0">
                <a:solidFill>
                  <a:srgbClr val="49495A"/>
                </a:solidFill>
                <a:latin typeface="Open Sans" pitchFamily="34" charset="0"/>
                <a:ea typeface="Open Sans" pitchFamily="34" charset="-122"/>
                <a:cs typeface="Open Sans" pitchFamily="34" charset="-120"/>
              </a:rPr>
              <a:t>.</a:t>
            </a:r>
            <a:endParaRPr lang="en-US" sz="750" dirty="0"/>
          </a:p>
        </p:txBody>
      </p:sp>
      <p:sp>
        <p:nvSpPr>
          <p:cNvPr id="12" name="Text 9"/>
          <p:cNvSpPr/>
          <p:nvPr/>
        </p:nvSpPr>
        <p:spPr>
          <a:xfrm>
            <a:off x="7443788" y="1557338"/>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9495A"/>
                </a:solidFill>
                <a:latin typeface="Open Sans" pitchFamily="34" charset="0"/>
                <a:ea typeface="Open Sans" pitchFamily="34" charset="-122"/>
                <a:cs typeface="Open Sans" pitchFamily="34" charset="-120"/>
              </a:rPr>
              <a:t>Khi kết nối thành công, client gửi chuỗi “Xin chào server!”, khởi tạo cuộc hội thoại.</a:t>
            </a:r>
            <a:endParaRPr lang="en-US" sz="750" dirty="0"/>
          </a:p>
        </p:txBody>
      </p:sp>
      <p:sp>
        <p:nvSpPr>
          <p:cNvPr id="13" name="Text 10"/>
          <p:cNvSpPr/>
          <p:nvPr/>
        </p:nvSpPr>
        <p:spPr>
          <a:xfrm>
            <a:off x="7443788" y="1750576"/>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9495A"/>
                </a:solidFill>
                <a:latin typeface="Open Sans" pitchFamily="34" charset="0"/>
                <a:ea typeface="Open Sans" pitchFamily="34" charset="-122"/>
                <a:cs typeface="Open Sans" pitchFamily="34" charset="-120"/>
              </a:rPr>
              <a:t>Nhận dữ liệu từ server và in ra console, cho phép người dùng theo dõi phản hồi.</a:t>
            </a:r>
            <a:endParaRPr lang="en-US" sz="750" dirty="0"/>
          </a:p>
        </p:txBody>
      </p:sp>
      <p:sp>
        <p:nvSpPr>
          <p:cNvPr id="14" name="Text 11"/>
          <p:cNvSpPr/>
          <p:nvPr/>
        </p:nvSpPr>
        <p:spPr>
          <a:xfrm>
            <a:off x="7443788" y="1943814"/>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9495A"/>
                </a:solidFill>
                <a:latin typeface="Open Sans" pitchFamily="34" charset="0"/>
                <a:ea typeface="Open Sans" pitchFamily="34" charset="-122"/>
                <a:cs typeface="Open Sans" pitchFamily="34" charset="-120"/>
              </a:rPr>
              <a:t>Xử lý ngắt kết nối một cách duyên dáng, đảm bảo ứng dụng không bị treo khi có sự cố mạng.</a:t>
            </a:r>
            <a:endParaRPr lang="en-US" sz="750" dirty="0"/>
          </a:p>
        </p:txBody>
      </p:sp>
      <p:pic>
        <p:nvPicPr>
          <p:cNvPr id="15" name="Image 1" descr="preencoded.png">    </p:cNvPr>
          <p:cNvPicPr>
            <a:picLocks noChangeAspect="1"/>
          </p:cNvPicPr>
          <p:nvPr/>
        </p:nvPicPr>
        <p:blipFill>
          <a:blip r:embed="rId2"/>
          <a:stretch>
            <a:fillRect/>
          </a:stretch>
        </p:blipFill>
        <p:spPr>
          <a:xfrm>
            <a:off x="7443788" y="2213967"/>
            <a:ext cx="6797397" cy="54803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0522"/>
            <a:ext cx="9845635" cy="620078"/>
          </a:xfrm>
          <a:prstGeom prst="rect">
            <a:avLst/>
          </a:prstGeom>
          <a:noFill/>
          <a:ln/>
        </p:spPr>
        <p:txBody>
          <a:bodyPr wrap="none" lIns="0" tIns="0" rIns="0" bIns="0" rtlCol="0" anchor="t"/>
          <a:lstStyle/>
          <a:p>
            <a:pPr algn="l" indent="0" marL="0">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5. ws-demo.js: Trải Nghiệm WebSocket</a:t>
            </a:r>
            <a:endParaRPr lang="en-US" sz="3900" dirty="0"/>
          </a:p>
        </p:txBody>
      </p:sp>
      <p:sp>
        <p:nvSpPr>
          <p:cNvPr id="3" name="Text 1"/>
          <p:cNvSpPr/>
          <p:nvPr/>
        </p:nvSpPr>
        <p:spPr>
          <a:xfrm>
            <a:off x="793790" y="233743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3CCF"/>
                </a:solidFill>
                <a:latin typeface="Open Sans" pitchFamily="34" charset="0"/>
                <a:ea typeface="Open Sans" pitchFamily="34" charset="-122"/>
                <a:cs typeface="Open Sans" pitchFamily="34" charset="-120"/>
              </a:rPr>
              <a:t>ws-demo.js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là một minh họa hoàn chỉnh về cách thức hoạt động của WebSocket, bao gồm cả server và client, cho phép giao tiếp hai chiều, thời gian thực.</a:t>
            </a:r>
            <a:endParaRPr lang="en-US" sz="1550" dirty="0"/>
          </a:p>
        </p:txBody>
      </p:sp>
      <p:sp>
        <p:nvSpPr>
          <p:cNvPr id="4" name="Shape 2"/>
          <p:cNvSpPr/>
          <p:nvPr/>
        </p:nvSpPr>
        <p:spPr>
          <a:xfrm>
            <a:off x="793790" y="3195757"/>
            <a:ext cx="6422231" cy="3713321"/>
          </a:xfrm>
          <a:prstGeom prst="roundRect">
            <a:avLst>
              <a:gd name="adj" fmla="val 802"/>
            </a:avLst>
          </a:prstGeom>
          <a:solidFill>
            <a:srgbClr val="EAE8F3"/>
          </a:solidFill>
          <a:ln/>
        </p:spPr>
      </p:sp>
      <p:pic>
        <p:nvPicPr>
          <p:cNvPr id="5" name="Image 0" descr="preencoded.png">    </p:cNvPr>
          <p:cNvPicPr>
            <a:picLocks noChangeAspect="1"/>
          </p:cNvPicPr>
          <p:nvPr/>
        </p:nvPicPr>
        <p:blipFill>
          <a:blip r:embed="rId1"/>
          <a:stretch>
            <a:fillRect/>
          </a:stretch>
        </p:blipFill>
        <p:spPr>
          <a:xfrm>
            <a:off x="992148" y="3394115"/>
            <a:ext cx="595313" cy="595313"/>
          </a:xfrm>
          <a:prstGeom prst="rect">
            <a:avLst/>
          </a:prstGeom>
        </p:spPr>
      </p:pic>
      <p:pic>
        <p:nvPicPr>
          <p:cNvPr id="6" name="Image 1" descr="preencoded.png">    </p:cNvPr>
          <p:cNvPicPr>
            <a:picLocks noChangeAspect="1"/>
          </p:cNvPicPr>
          <p:nvPr/>
        </p:nvPicPr>
        <p:blipFill>
          <a:blip r:embed="rId2"/>
          <a:stretch>
            <a:fillRect/>
          </a:stretch>
        </p:blipFill>
        <p:spPr>
          <a:xfrm>
            <a:off x="1155859" y="3524250"/>
            <a:ext cx="267891" cy="334923"/>
          </a:xfrm>
          <a:prstGeom prst="rect">
            <a:avLst/>
          </a:prstGeom>
        </p:spPr>
      </p:pic>
      <p:sp>
        <p:nvSpPr>
          <p:cNvPr id="7" name="Text 3"/>
          <p:cNvSpPr/>
          <p:nvPr/>
        </p:nvSpPr>
        <p:spPr>
          <a:xfrm>
            <a:off x="992148" y="418778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WebSocket Server</a:t>
            </a:r>
            <a:endParaRPr lang="en-US" sz="1950" dirty="0"/>
          </a:p>
        </p:txBody>
      </p:sp>
      <p:sp>
        <p:nvSpPr>
          <p:cNvPr id="8" name="Text 4"/>
          <p:cNvSpPr/>
          <p:nvPr/>
        </p:nvSpPr>
        <p:spPr>
          <a:xfrm>
            <a:off x="992148" y="4617006"/>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Chạy trên port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3002</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server này là trung tâm của mọi tương tác WebSocket.</a:t>
            </a:r>
            <a:endParaRPr lang="en-US" sz="1550" dirty="0"/>
          </a:p>
        </p:txBody>
      </p:sp>
      <p:sp>
        <p:nvSpPr>
          <p:cNvPr id="9" name="Text 5"/>
          <p:cNvSpPr/>
          <p:nvPr/>
        </p:nvSpPr>
        <p:spPr>
          <a:xfrm>
            <a:off x="992148" y="5371148"/>
            <a:ext cx="602551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Gửi thông báo chào mừng ngay khi client kết nối, thiết lập kênh giao tiếp.</a:t>
            </a:r>
            <a:endParaRPr lang="en-US" sz="1550" dirty="0"/>
          </a:p>
        </p:txBody>
      </p:sp>
      <p:sp>
        <p:nvSpPr>
          <p:cNvPr id="10" name="Text 6"/>
          <p:cNvSpPr/>
          <p:nvPr/>
        </p:nvSpPr>
        <p:spPr>
          <a:xfrm>
            <a:off x="992148" y="6075640"/>
            <a:ext cx="602551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Phản hồi lại mọi tin nhắn nhận được từ client, minh họa khả năng giao tiếp hai chiều.</a:t>
            </a:r>
            <a:endParaRPr lang="en-US" sz="1550" dirty="0"/>
          </a:p>
        </p:txBody>
      </p:sp>
      <p:sp>
        <p:nvSpPr>
          <p:cNvPr id="11" name="Shape 7"/>
          <p:cNvSpPr/>
          <p:nvPr/>
        </p:nvSpPr>
        <p:spPr>
          <a:xfrm>
            <a:off x="7414379" y="3195757"/>
            <a:ext cx="6422231" cy="3713321"/>
          </a:xfrm>
          <a:prstGeom prst="roundRect">
            <a:avLst>
              <a:gd name="adj" fmla="val 802"/>
            </a:avLst>
          </a:prstGeom>
          <a:solidFill>
            <a:srgbClr val="EAE8F3"/>
          </a:solidFill>
          <a:ln/>
        </p:spPr>
      </p:sp>
      <p:pic>
        <p:nvPicPr>
          <p:cNvPr id="12" name="Image 2" descr="preencoded.png">    </p:cNvPr>
          <p:cNvPicPr>
            <a:picLocks noChangeAspect="1"/>
          </p:cNvPicPr>
          <p:nvPr/>
        </p:nvPicPr>
        <p:blipFill>
          <a:blip r:embed="rId3"/>
          <a:stretch>
            <a:fillRect/>
          </a:stretch>
        </p:blipFill>
        <p:spPr>
          <a:xfrm>
            <a:off x="7612737" y="3394115"/>
            <a:ext cx="595313" cy="595313"/>
          </a:xfrm>
          <a:prstGeom prst="rect">
            <a:avLst/>
          </a:prstGeom>
        </p:spPr>
      </p:pic>
      <p:pic>
        <p:nvPicPr>
          <p:cNvPr id="13" name="Image 3" descr="preencoded.png">    </p:cNvPr>
          <p:cNvPicPr>
            <a:picLocks noChangeAspect="1"/>
          </p:cNvPicPr>
          <p:nvPr/>
        </p:nvPicPr>
        <p:blipFill>
          <a:blip r:embed="rId4"/>
          <a:stretch>
            <a:fillRect/>
          </a:stretch>
        </p:blipFill>
        <p:spPr>
          <a:xfrm>
            <a:off x="7776448" y="3524250"/>
            <a:ext cx="267891" cy="334923"/>
          </a:xfrm>
          <a:prstGeom prst="rect">
            <a:avLst/>
          </a:prstGeom>
        </p:spPr>
      </p:pic>
      <p:sp>
        <p:nvSpPr>
          <p:cNvPr id="14" name="Text 8"/>
          <p:cNvSpPr/>
          <p:nvPr/>
        </p:nvSpPr>
        <p:spPr>
          <a:xfrm>
            <a:off x="7612737" y="418778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WebSocket Client</a:t>
            </a:r>
            <a:endParaRPr lang="en-US" sz="1950" dirty="0"/>
          </a:p>
        </p:txBody>
      </p:sp>
      <p:sp>
        <p:nvSpPr>
          <p:cNvPr id="15" name="Text 9"/>
          <p:cNvSpPr/>
          <p:nvPr/>
        </p:nvSpPr>
        <p:spPr>
          <a:xfrm>
            <a:off x="7612737" y="4617006"/>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Client được thiết kế để kết nối và tương tác liền mạch với WebSocket server.</a:t>
            </a:r>
            <a:endParaRPr lang="en-US" sz="1550" dirty="0"/>
          </a:p>
        </p:txBody>
      </p:sp>
      <p:sp>
        <p:nvSpPr>
          <p:cNvPr id="16" name="Text 10"/>
          <p:cNvSpPr/>
          <p:nvPr/>
        </p:nvSpPr>
        <p:spPr>
          <a:xfrm>
            <a:off x="7612737" y="5371148"/>
            <a:ext cx="602551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Kết nối tới server, sau đó gửi tin nhắn “Xin chào server!” để khởi động cuộc trò chuyện.</a:t>
            </a:r>
            <a:endParaRPr lang="en-US" sz="1550" dirty="0"/>
          </a:p>
        </p:txBody>
      </p:sp>
      <p:sp>
        <p:nvSpPr>
          <p:cNvPr id="17" name="Text 11"/>
          <p:cNvSpPr/>
          <p:nvPr/>
        </p:nvSpPr>
        <p:spPr>
          <a:xfrm>
            <a:off x="7612737" y="6075640"/>
            <a:ext cx="602551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Nhận và in ra phản hồi từ server, cho phép người dùng theo dõi luồng dữ liệu thời gian thực.</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50971"/>
            <a:ext cx="9688830" cy="620078"/>
          </a:xfrm>
          <a:prstGeom prst="rect">
            <a:avLst/>
          </a:prstGeom>
          <a:noFill/>
          <a:ln/>
        </p:spPr>
        <p:txBody>
          <a:bodyPr wrap="none" lIns="0" tIns="0" rIns="0" bIns="0" rtlCol="0" anchor="t"/>
          <a:lstStyle/>
          <a:p>
            <a:pPr algn="l" indent="0" marL="0">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6. benchmark.js: Đo Lường Hiệu Năng</a:t>
            </a:r>
            <a:endParaRPr lang="en-US" sz="3900" dirty="0"/>
          </a:p>
        </p:txBody>
      </p:sp>
      <p:sp>
        <p:nvSpPr>
          <p:cNvPr id="3" name="Text 1"/>
          <p:cNvSpPr/>
          <p:nvPr/>
        </p:nvSpPr>
        <p:spPr>
          <a:xfrm>
            <a:off x="793790" y="306788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3CCF"/>
                </a:solidFill>
                <a:latin typeface="Open Sans" pitchFamily="34" charset="0"/>
                <a:ea typeface="Open Sans" pitchFamily="34" charset="-122"/>
                <a:cs typeface="Open Sans" pitchFamily="34" charset="-120"/>
              </a:rPr>
              <a:t>benchmark.js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là một script quan trọng được thiết kế để đo lường hiệu năng tải file tĩnh với các kích thước khác nhau, giúp đánh giá tốc độ phản hồi của server.</a:t>
            </a:r>
            <a:endParaRPr lang="en-US" sz="1550" dirty="0"/>
          </a:p>
        </p:txBody>
      </p:sp>
      <p:sp>
        <p:nvSpPr>
          <p:cNvPr id="4" name="Text 2"/>
          <p:cNvSpPr/>
          <p:nvPr/>
        </p:nvSpPr>
        <p:spPr>
          <a:xfrm>
            <a:off x="793790" y="3926205"/>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49495A"/>
                </a:solidFill>
                <a:latin typeface="Open Sans" pitchFamily="34" charset="0"/>
                <a:ea typeface="Open Sans" pitchFamily="34" charset="-122"/>
                <a:cs typeface="Open Sans" pitchFamily="34" charset="-120"/>
              </a:rPr>
              <a:t>Danh sách file kiểm thử</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Bao gồm </a:t>
            </a:r>
            <a:pPr algn="l" indent="0" marL="0">
              <a:lnSpc>
                <a:spcPts val="2500"/>
              </a:lnSpc>
              <a:buNone/>
            </a:pPr>
            <a:r>
              <a:rPr lang="en-US" sz="1550" dirty="0">
                <a:solidFill>
                  <a:srgbClr val="49495A"/>
                </a:solidFill>
                <a:highlight>
                  <a:srgbClr val="EEEDF2"/>
                </a:highlight>
                <a:latin typeface="Consolas" pitchFamily="34" charset="0"/>
                <a:ea typeface="Consolas" pitchFamily="34" charset="-122"/>
                <a:cs typeface="Consolas" pitchFamily="34" charset="-120"/>
              </a:rPr>
              <a:t>public/style.css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a:t>
            </a:r>
            <a:pPr algn="l" indent="0" marL="0">
              <a:lnSpc>
                <a:spcPts val="2500"/>
              </a:lnSpc>
              <a:buNone/>
            </a:pPr>
            <a:r>
              <a:rPr lang="en-US" sz="1550" dirty="0">
                <a:solidFill>
                  <a:srgbClr val="49495A"/>
                </a:solidFill>
                <a:highlight>
                  <a:srgbClr val="EEEDF2"/>
                </a:highlight>
                <a:latin typeface="Consolas" pitchFamily="34" charset="0"/>
                <a:ea typeface="Consolas" pitchFamily="34" charset="-122"/>
                <a:cs typeface="Consolas" pitchFamily="34" charset="-120"/>
              </a:rPr>
              <a:t>public/script.js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và </a:t>
            </a:r>
            <a:pPr algn="l" indent="0" marL="0">
              <a:lnSpc>
                <a:spcPts val="2500"/>
              </a:lnSpc>
              <a:buNone/>
            </a:pPr>
            <a:r>
              <a:rPr lang="en-US" sz="1550" dirty="0">
                <a:solidFill>
                  <a:srgbClr val="49495A"/>
                </a:solidFill>
                <a:highlight>
                  <a:srgbClr val="EEEDF2"/>
                </a:highlight>
                <a:latin typeface="Consolas" pitchFamily="34" charset="0"/>
                <a:ea typeface="Consolas" pitchFamily="34" charset="-122"/>
                <a:cs typeface="Consolas" pitchFamily="34" charset="-120"/>
              </a:rPr>
              <a:t>public/index.html</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đại diện cho các loại tài nguyên tĩnh phổ biến.</a:t>
            </a:r>
            <a:endParaRPr lang="en-US" sz="1550" dirty="0"/>
          </a:p>
        </p:txBody>
      </p:sp>
      <p:sp>
        <p:nvSpPr>
          <p:cNvPr id="5" name="Text 3"/>
          <p:cNvSpPr/>
          <p:nvPr/>
        </p:nvSpPr>
        <p:spPr>
          <a:xfrm>
            <a:off x="793790" y="431315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49495A"/>
                </a:solidFill>
                <a:latin typeface="Open Sans" pitchFamily="34" charset="0"/>
                <a:ea typeface="Open Sans" pitchFamily="34" charset="-122"/>
                <a:cs typeface="Open Sans" pitchFamily="34" charset="-120"/>
              </a:rPr>
              <a:t>Hàm </a:t>
            </a:r>
            <a:pPr algn="l" indent="0" marL="0">
              <a:lnSpc>
                <a:spcPts val="2500"/>
              </a:lnSpc>
              <a:buNone/>
            </a:pPr>
            <a:r>
              <a:rPr lang="en-US" sz="1550" dirty="0">
                <a:solidFill>
                  <a:srgbClr val="49495A"/>
                </a:solidFill>
                <a:highlight>
                  <a:srgbClr val="EEEDF2"/>
                </a:highlight>
                <a:latin typeface="Consolas" pitchFamily="34" charset="0"/>
                <a:ea typeface="Consolas" pitchFamily="34" charset="-122"/>
                <a:cs typeface="Consolas" pitchFamily="34" charset="-120"/>
              </a:rPr>
              <a:t>benchmark(file)</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a:t>
            </a:r>
            <a:endParaRPr lang="en-US" sz="1550" dirty="0"/>
          </a:p>
        </p:txBody>
      </p:sp>
      <p:sp>
        <p:nvSpPr>
          <p:cNvPr id="6" name="Text 4"/>
          <p:cNvSpPr/>
          <p:nvPr/>
        </p:nvSpPr>
        <p:spPr>
          <a:xfrm>
            <a:off x="793790" y="4700111"/>
            <a:ext cx="13042821" cy="317540"/>
          </a:xfrm>
          <a:prstGeom prst="rect">
            <a:avLst/>
          </a:prstGeom>
          <a:noFill/>
          <a:ln/>
        </p:spPr>
        <p:txBody>
          <a:bodyPr wrap="none" lIns="0" tIns="0" rIns="0" bIns="0" rtlCol="0" anchor="t"/>
          <a:lstStyle/>
          <a:p>
            <a:pPr algn="l" lvl="1" marL="6858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Gửi HTTP GET request tới từng file, mô phỏng hành vi của trình duyệt.</a:t>
            </a:r>
            <a:endParaRPr lang="en-US" sz="1550" dirty="0"/>
          </a:p>
        </p:txBody>
      </p:sp>
      <p:sp>
        <p:nvSpPr>
          <p:cNvPr id="7" name="Text 5"/>
          <p:cNvSpPr/>
          <p:nvPr/>
        </p:nvSpPr>
        <p:spPr>
          <a:xfrm>
            <a:off x="793790" y="5087064"/>
            <a:ext cx="13042821" cy="317540"/>
          </a:xfrm>
          <a:prstGeom prst="rect">
            <a:avLst/>
          </a:prstGeom>
          <a:noFill/>
          <a:ln/>
        </p:spPr>
        <p:txBody>
          <a:bodyPr wrap="none" lIns="0" tIns="0" rIns="0" bIns="0" rtlCol="0" anchor="t"/>
          <a:lstStyle/>
          <a:p>
            <a:pPr algn="l" lvl="1" marL="6858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Đo thời gian tải file, cung cấp số liệu chính xác về độ trễ.</a:t>
            </a:r>
            <a:endParaRPr lang="en-US" sz="1550" dirty="0"/>
          </a:p>
        </p:txBody>
      </p:sp>
      <p:sp>
        <p:nvSpPr>
          <p:cNvPr id="8" name="Text 6"/>
          <p:cNvSpPr/>
          <p:nvPr/>
        </p:nvSpPr>
        <p:spPr>
          <a:xfrm>
            <a:off x="793790" y="5474018"/>
            <a:ext cx="13042821" cy="317540"/>
          </a:xfrm>
          <a:prstGeom prst="rect">
            <a:avLst/>
          </a:prstGeom>
          <a:noFill/>
          <a:ln/>
        </p:spPr>
        <p:txBody>
          <a:bodyPr wrap="none" lIns="0" tIns="0" rIns="0" bIns="0" rtlCol="0" anchor="t"/>
          <a:lstStyle/>
          <a:p>
            <a:pPr algn="l" lvl="1" marL="6858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Ghi lại kích thước file, giúp phân tích mối quan hệ giữa kích thước và thời gian tải.</a:t>
            </a:r>
            <a:endParaRPr lang="en-US" sz="1550" dirty="0"/>
          </a:p>
        </p:txBody>
      </p:sp>
      <p:sp>
        <p:nvSpPr>
          <p:cNvPr id="9" name="Text 7"/>
          <p:cNvSpPr/>
          <p:nvPr/>
        </p:nvSpPr>
        <p:spPr>
          <a:xfrm>
            <a:off x="793790" y="5860971"/>
            <a:ext cx="13042821" cy="317540"/>
          </a:xfrm>
          <a:prstGeom prst="rect">
            <a:avLst/>
          </a:prstGeom>
          <a:noFill/>
          <a:ln/>
        </p:spPr>
        <p:txBody>
          <a:bodyPr wrap="none" lIns="0" tIns="0" rIns="0" bIns="0" rtlCol="0" anchor="t"/>
          <a:lstStyle/>
          <a:p>
            <a:pPr algn="l" lvl="1" marL="6858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In kết quả chi tiết ra console, dễ dàng theo dõi và so sánh hiệu năng.</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80028"/>
            <a:ext cx="9555123" cy="620078"/>
          </a:xfrm>
          <a:prstGeom prst="rect">
            <a:avLst/>
          </a:prstGeom>
          <a:noFill/>
          <a:ln/>
        </p:spPr>
        <p:txBody>
          <a:bodyPr wrap="none" lIns="0" tIns="0" rIns="0" bIns="0" rtlCol="0" anchor="t"/>
          <a:lstStyle/>
          <a:p>
            <a:pPr algn="l" indent="0" marL="0">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7. monitor.js: Tiện Ích Giám Sát Mạng</a:t>
            </a:r>
            <a:endParaRPr lang="en-US" sz="3900" dirty="0"/>
          </a:p>
        </p:txBody>
      </p:sp>
      <p:sp>
        <p:nvSpPr>
          <p:cNvPr id="3" name="Text 1"/>
          <p:cNvSpPr/>
          <p:nvPr/>
        </p:nvSpPr>
        <p:spPr>
          <a:xfrm>
            <a:off x="793790" y="219694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3CCF"/>
                </a:solidFill>
                <a:latin typeface="Open Sans" pitchFamily="34" charset="0"/>
                <a:ea typeface="Open Sans" pitchFamily="34" charset="-122"/>
                <a:cs typeface="Open Sans" pitchFamily="34" charset="-120"/>
              </a:rPr>
              <a:t>monitor.js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là một tiện ích giám sát mạng mạnh mẽ, được thiết kế để log chi tiết các loại request, cung cấp cái nhìn sâu sắc về hoạt động của hệ thống.</a:t>
            </a:r>
            <a:endParaRPr lang="en-US" sz="1550" dirty="0"/>
          </a:p>
        </p:txBody>
      </p:sp>
      <p:sp>
        <p:nvSpPr>
          <p:cNvPr id="4" name="Shape 2"/>
          <p:cNvSpPr/>
          <p:nvPr/>
        </p:nvSpPr>
        <p:spPr>
          <a:xfrm>
            <a:off x="793790" y="3352919"/>
            <a:ext cx="6422231" cy="3696653"/>
          </a:xfrm>
          <a:prstGeom prst="roundRect">
            <a:avLst>
              <a:gd name="adj" fmla="val 2968"/>
            </a:avLst>
          </a:prstGeom>
          <a:solidFill>
            <a:srgbClr val="FBFAFF"/>
          </a:solidFill>
          <a:ln/>
        </p:spPr>
      </p:sp>
      <p:pic>
        <p:nvPicPr>
          <p:cNvPr id="5" name="Image 0" descr="preencoded.png">    </p:cNvPr>
          <p:cNvPicPr>
            <a:picLocks noChangeAspect="1"/>
          </p:cNvPicPr>
          <p:nvPr/>
        </p:nvPicPr>
        <p:blipFill>
          <a:blip r:embed="rId1"/>
          <a:stretch>
            <a:fillRect/>
          </a:stretch>
        </p:blipFill>
        <p:spPr>
          <a:xfrm>
            <a:off x="793790" y="3330059"/>
            <a:ext cx="6422231" cy="91440"/>
          </a:xfrm>
          <a:prstGeom prst="rect">
            <a:avLst/>
          </a:prstGeom>
        </p:spPr>
      </p:pic>
      <p:pic>
        <p:nvPicPr>
          <p:cNvPr id="6" name="Image 1" descr="preencoded.png">    </p:cNvPr>
          <p:cNvPicPr>
            <a:picLocks noChangeAspect="1"/>
          </p:cNvPicPr>
          <p:nvPr/>
        </p:nvPicPr>
        <p:blipFill>
          <a:blip r:embed="rId2"/>
          <a:stretch>
            <a:fillRect/>
          </a:stretch>
        </p:blipFill>
        <p:spPr>
          <a:xfrm>
            <a:off x="3707249" y="3055263"/>
            <a:ext cx="595313" cy="595313"/>
          </a:xfrm>
          <a:prstGeom prst="rect">
            <a:avLst/>
          </a:prstGeom>
        </p:spPr>
      </p:pic>
      <p:pic>
        <p:nvPicPr>
          <p:cNvPr id="7" name="Image 2" descr="preencoded.png">    </p:cNvPr>
          <p:cNvPicPr>
            <a:picLocks noChangeAspect="1"/>
          </p:cNvPicPr>
          <p:nvPr/>
        </p:nvPicPr>
        <p:blipFill>
          <a:blip r:embed="rId3"/>
          <a:stretch>
            <a:fillRect/>
          </a:stretch>
        </p:blipFill>
        <p:spPr>
          <a:xfrm>
            <a:off x="3885843" y="3204091"/>
            <a:ext cx="238125" cy="297656"/>
          </a:xfrm>
          <a:prstGeom prst="rect">
            <a:avLst/>
          </a:prstGeom>
        </p:spPr>
      </p:pic>
      <p:sp>
        <p:nvSpPr>
          <p:cNvPr id="8" name="Text 3"/>
          <p:cNvSpPr/>
          <p:nvPr/>
        </p:nvSpPr>
        <p:spPr>
          <a:xfrm>
            <a:off x="1015008" y="3849053"/>
            <a:ext cx="3769281" cy="310158"/>
          </a:xfrm>
          <a:prstGeom prst="rect">
            <a:avLst/>
          </a:prstGeom>
          <a:noFill/>
          <a:ln/>
        </p:spPr>
        <p:txBody>
          <a:bodyPr wrap="none" lIns="0" tIns="0" rIns="0" bIns="0" rtlCol="0" anchor="t"/>
          <a:lstStyle/>
          <a:p>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Hàm logRequest(url, method)</a:t>
            </a:r>
            <a:endParaRPr lang="en-US" sz="1950" dirty="0"/>
          </a:p>
        </p:txBody>
      </p:sp>
      <p:sp>
        <p:nvSpPr>
          <p:cNvPr id="9" name="Text 4"/>
          <p:cNvSpPr/>
          <p:nvPr/>
        </p:nvSpPr>
        <p:spPr>
          <a:xfrm>
            <a:off x="1015008" y="4278273"/>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Đây là trái tim của tiện ích giám sát, chịu trách nhiệm ghi lại mọi chi tiết của request:</a:t>
            </a:r>
            <a:endParaRPr lang="en-US" sz="1550" dirty="0"/>
          </a:p>
        </p:txBody>
      </p:sp>
      <p:sp>
        <p:nvSpPr>
          <p:cNvPr id="10" name="Text 5"/>
          <p:cNvSpPr/>
          <p:nvPr/>
        </p:nvSpPr>
        <p:spPr>
          <a:xfrm>
            <a:off x="1015008" y="5032415"/>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Gửi request tới URL được chỉ định.</a:t>
            </a:r>
            <a:endParaRPr lang="en-US" sz="1550" dirty="0"/>
          </a:p>
        </p:txBody>
      </p:sp>
      <p:sp>
        <p:nvSpPr>
          <p:cNvPr id="11" name="Text 6"/>
          <p:cNvSpPr/>
          <p:nvPr/>
        </p:nvSpPr>
        <p:spPr>
          <a:xfrm>
            <a:off x="1015008" y="5419368"/>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Đo thời gian phản hồi chính xác.</a:t>
            </a:r>
            <a:endParaRPr lang="en-US" sz="1550" dirty="0"/>
          </a:p>
        </p:txBody>
      </p:sp>
      <p:sp>
        <p:nvSpPr>
          <p:cNvPr id="12" name="Text 7"/>
          <p:cNvSpPr/>
          <p:nvPr/>
        </p:nvSpPr>
        <p:spPr>
          <a:xfrm>
            <a:off x="1015008" y="5806321"/>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Phân loại request (static/dynamic) để dễ dàng phân tích.</a:t>
            </a:r>
            <a:endParaRPr lang="en-US" sz="1550" dirty="0"/>
          </a:p>
        </p:txBody>
      </p:sp>
      <p:sp>
        <p:nvSpPr>
          <p:cNvPr id="13" name="Text 8"/>
          <p:cNvSpPr/>
          <p:nvPr/>
        </p:nvSpPr>
        <p:spPr>
          <a:xfrm>
            <a:off x="1015008" y="6193274"/>
            <a:ext cx="597979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Log status, size, và thời gian phản hồi, cung cấp dữ liệu toàn diện.</a:t>
            </a:r>
            <a:endParaRPr lang="en-US" sz="1550" dirty="0"/>
          </a:p>
        </p:txBody>
      </p:sp>
      <p:sp>
        <p:nvSpPr>
          <p:cNvPr id="14" name="Shape 9"/>
          <p:cNvSpPr/>
          <p:nvPr/>
        </p:nvSpPr>
        <p:spPr>
          <a:xfrm>
            <a:off x="7414379" y="3352919"/>
            <a:ext cx="6422231" cy="3696653"/>
          </a:xfrm>
          <a:prstGeom prst="roundRect">
            <a:avLst>
              <a:gd name="adj" fmla="val 2968"/>
            </a:avLst>
          </a:prstGeom>
          <a:solidFill>
            <a:srgbClr val="FBFAFF"/>
          </a:solidFill>
          <a:ln/>
        </p:spPr>
      </p:sp>
      <p:pic>
        <p:nvPicPr>
          <p:cNvPr id="15" name="Image 3" descr="preencoded.png">    </p:cNvPr>
          <p:cNvPicPr>
            <a:picLocks noChangeAspect="1"/>
          </p:cNvPicPr>
          <p:nvPr/>
        </p:nvPicPr>
        <p:blipFill>
          <a:blip r:embed="rId4"/>
          <a:stretch>
            <a:fillRect/>
          </a:stretch>
        </p:blipFill>
        <p:spPr>
          <a:xfrm>
            <a:off x="7414379" y="3330059"/>
            <a:ext cx="6422231" cy="91440"/>
          </a:xfrm>
          <a:prstGeom prst="rect">
            <a:avLst/>
          </a:prstGeom>
        </p:spPr>
      </p:pic>
      <p:pic>
        <p:nvPicPr>
          <p:cNvPr id="16" name="Image 4" descr="preencoded.png">    </p:cNvPr>
          <p:cNvPicPr>
            <a:picLocks noChangeAspect="1"/>
          </p:cNvPicPr>
          <p:nvPr/>
        </p:nvPicPr>
        <p:blipFill>
          <a:blip r:embed="rId5"/>
          <a:stretch>
            <a:fillRect/>
          </a:stretch>
        </p:blipFill>
        <p:spPr>
          <a:xfrm>
            <a:off x="10327838" y="3055263"/>
            <a:ext cx="595313" cy="595313"/>
          </a:xfrm>
          <a:prstGeom prst="rect">
            <a:avLst/>
          </a:prstGeom>
        </p:spPr>
      </p:pic>
      <p:pic>
        <p:nvPicPr>
          <p:cNvPr id="17" name="Image 5" descr="preencoded.png">    </p:cNvPr>
          <p:cNvPicPr>
            <a:picLocks noChangeAspect="1"/>
          </p:cNvPicPr>
          <p:nvPr/>
        </p:nvPicPr>
        <p:blipFill>
          <a:blip r:embed="rId6"/>
          <a:stretch>
            <a:fillRect/>
          </a:stretch>
        </p:blipFill>
        <p:spPr>
          <a:xfrm>
            <a:off x="10506432" y="3204091"/>
            <a:ext cx="238125" cy="297656"/>
          </a:xfrm>
          <a:prstGeom prst="rect">
            <a:avLst/>
          </a:prstGeom>
        </p:spPr>
      </p:pic>
      <p:sp>
        <p:nvSpPr>
          <p:cNvPr id="18" name="Text 10"/>
          <p:cNvSpPr/>
          <p:nvPr/>
        </p:nvSpPr>
        <p:spPr>
          <a:xfrm>
            <a:off x="7635597" y="384905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Hàm runMonitor()</a:t>
            </a:r>
            <a:endParaRPr lang="en-US" sz="1950" dirty="0"/>
          </a:p>
        </p:txBody>
      </p:sp>
      <p:sp>
        <p:nvSpPr>
          <p:cNvPr id="19" name="Text 11"/>
          <p:cNvSpPr/>
          <p:nvPr/>
        </p:nvSpPr>
        <p:spPr>
          <a:xfrm>
            <a:off x="7635597" y="4278273"/>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Hàm này được sử dụng để kiểm thử và minh họa khả năng giám sát của tiện ích:</a:t>
            </a:r>
            <a:endParaRPr lang="en-US" sz="1550" dirty="0"/>
          </a:p>
        </p:txBody>
      </p:sp>
      <p:sp>
        <p:nvSpPr>
          <p:cNvPr id="20" name="Text 12"/>
          <p:cNvSpPr/>
          <p:nvPr/>
        </p:nvSpPr>
        <p:spPr>
          <a:xfrm>
            <a:off x="7635597" y="5032415"/>
            <a:ext cx="597979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Kiểm thử các loại request khác nhau (static, dynamic, 404), đảm bảo mọi kịch bản đều được giám sát.</a:t>
            </a:r>
            <a:endParaRPr lang="en-US" sz="1550" dirty="0"/>
          </a:p>
        </p:txBody>
      </p:sp>
      <p:sp>
        <p:nvSpPr>
          <p:cNvPr id="21" name="Text 13"/>
          <p:cNvSpPr/>
          <p:nvPr/>
        </p:nvSpPr>
        <p:spPr>
          <a:xfrm>
            <a:off x="7635597" y="5736908"/>
            <a:ext cx="597979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9495A"/>
                </a:solidFill>
                <a:latin typeface="Open Sans" pitchFamily="34" charset="0"/>
                <a:ea typeface="Open Sans" pitchFamily="34" charset="-122"/>
                <a:cs typeface="Open Sans" pitchFamily="34" charset="-120"/>
              </a:rPr>
              <a:t>Cung cấp một cái nhìn tổng quan về hiệu suất và hành vi của server trong các điều kiện khác nhau.</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5202" y="457319"/>
            <a:ext cx="6913126" cy="519708"/>
          </a:xfrm>
          <a:prstGeom prst="rect">
            <a:avLst/>
          </a:prstGeom>
          <a:noFill/>
          <a:ln/>
        </p:spPr>
        <p:txBody>
          <a:bodyPr wrap="none" lIns="0" tIns="0" rIns="0" bIns="0" rtlCol="0" anchor="t"/>
          <a:lstStyle/>
          <a:p>
            <a:pPr algn="l" indent="0" marL="0">
              <a:lnSpc>
                <a:spcPts val="4050"/>
              </a:lnSpc>
              <a:buNone/>
            </a:pPr>
            <a:r>
              <a:rPr lang="en-US" sz="3250" dirty="0">
                <a:solidFill>
                  <a:srgbClr val="403CCF"/>
                </a:solidFill>
                <a:latin typeface="Libre Baskerville" pitchFamily="34" charset="0"/>
                <a:ea typeface="Libre Baskerville" pitchFamily="34" charset="-122"/>
                <a:cs typeface="Libre Baskerville" pitchFamily="34" charset="-120"/>
              </a:rPr>
              <a:t>8. public/: Giao Diện Web Demo</a:t>
            </a:r>
            <a:endParaRPr lang="en-US" sz="3250" dirty="0"/>
          </a:p>
        </p:txBody>
      </p:sp>
      <p:sp>
        <p:nvSpPr>
          <p:cNvPr id="3" name="Text 1"/>
          <p:cNvSpPr/>
          <p:nvPr/>
        </p:nvSpPr>
        <p:spPr>
          <a:xfrm>
            <a:off x="665202" y="1309568"/>
            <a:ext cx="13299996" cy="266105"/>
          </a:xfrm>
          <a:prstGeom prst="rect">
            <a:avLst/>
          </a:prstGeom>
          <a:noFill/>
          <a:ln/>
        </p:spPr>
        <p:txBody>
          <a:bodyPr wrap="none" lIns="0" tIns="0" rIns="0" bIns="0" rtlCol="0" anchor="t"/>
          <a:lstStyle/>
          <a:p>
            <a:pPr algn="l" indent="0" marL="0">
              <a:lnSpc>
                <a:spcPts val="2050"/>
              </a:lnSpc>
              <a:buNone/>
            </a:pPr>
            <a:r>
              <a:rPr lang="en-US" sz="1300" dirty="0">
                <a:solidFill>
                  <a:srgbClr val="49495A"/>
                </a:solidFill>
                <a:latin typeface="Open Sans" pitchFamily="34" charset="0"/>
                <a:ea typeface="Open Sans" pitchFamily="34" charset="-122"/>
                <a:cs typeface="Open Sans" pitchFamily="34" charset="-120"/>
              </a:rPr>
              <a:t>Thư mục </a:t>
            </a:r>
            <a:pPr algn="l" indent="0" marL="0">
              <a:lnSpc>
                <a:spcPts val="2050"/>
              </a:lnSpc>
              <a:buNone/>
            </a:pPr>
            <a:r>
              <a:rPr lang="en-US" sz="1300" dirty="0">
                <a:solidFill>
                  <a:srgbClr val="403CCF"/>
                </a:solidFill>
                <a:latin typeface="Open Sans" pitchFamily="34" charset="0"/>
                <a:ea typeface="Open Sans" pitchFamily="34" charset="-122"/>
                <a:cs typeface="Open Sans" pitchFamily="34" charset="-120"/>
              </a:rPr>
              <a:t>public/</a:t>
            </a:r>
            <a:pPr algn="l" indent="0" marL="0">
              <a:lnSpc>
                <a:spcPts val="2050"/>
              </a:lnSpc>
              <a:buNone/>
            </a:pPr>
            <a:r>
              <a:rPr lang="en-US" sz="1300" dirty="0">
                <a:solidFill>
                  <a:srgbClr val="49495A"/>
                </a:solidFill>
                <a:latin typeface="Open Sans" pitchFamily="34" charset="0"/>
                <a:ea typeface="Open Sans" pitchFamily="34" charset="-122"/>
                <a:cs typeface="Open Sans" pitchFamily="34" charset="-120"/>
              </a:rPr>
              <a:t> chứa giao diện web demo tương tác với server, mang lại trải nghiệm người dùng trực quan và hiện đại.</a:t>
            </a:r>
            <a:endParaRPr lang="en-US" sz="1300" dirty="0"/>
          </a:p>
        </p:txBody>
      </p:sp>
      <p:sp>
        <p:nvSpPr>
          <p:cNvPr id="4" name="Text 2"/>
          <p:cNvSpPr/>
          <p:nvPr/>
        </p:nvSpPr>
        <p:spPr>
          <a:xfrm>
            <a:off x="665202" y="1928932"/>
            <a:ext cx="2494717" cy="311706"/>
          </a:xfrm>
          <a:prstGeom prst="rect">
            <a:avLst/>
          </a:prstGeom>
          <a:noFill/>
          <a:ln/>
        </p:spPr>
        <p:txBody>
          <a:bodyPr wrap="none" lIns="0" tIns="0" rIns="0" bIns="0" rtlCol="0" anchor="t"/>
          <a:lstStyle/>
          <a:p>
            <a:pPr algn="l" indent="0" marL="0">
              <a:lnSpc>
                <a:spcPts val="2450"/>
              </a:lnSpc>
              <a:buNone/>
            </a:pPr>
            <a:r>
              <a:rPr lang="en-US" sz="1950" dirty="0">
                <a:solidFill>
                  <a:srgbClr val="403CCF"/>
                </a:solidFill>
                <a:latin typeface="Libre Baskerville" pitchFamily="34" charset="0"/>
                <a:ea typeface="Libre Baskerville" pitchFamily="34" charset="-122"/>
                <a:cs typeface="Libre Baskerville" pitchFamily="34" charset="-120"/>
              </a:rPr>
              <a:t>index.html</a:t>
            </a:r>
            <a:endParaRPr lang="en-US" sz="1950" dirty="0"/>
          </a:p>
        </p:txBody>
      </p:sp>
      <p:sp>
        <p:nvSpPr>
          <p:cNvPr id="5" name="Text 3"/>
          <p:cNvSpPr/>
          <p:nvPr/>
        </p:nvSpPr>
        <p:spPr>
          <a:xfrm>
            <a:off x="665202" y="2406848"/>
            <a:ext cx="6447115" cy="266105"/>
          </a:xfrm>
          <a:prstGeom prst="rect">
            <a:avLst/>
          </a:prstGeom>
          <a:noFill/>
          <a:ln/>
        </p:spPr>
        <p:txBody>
          <a:bodyPr wrap="none" lIns="0" tIns="0" rIns="0" bIns="0" rtlCol="0" anchor="t"/>
          <a:lstStyle/>
          <a:p>
            <a:pPr algn="l" indent="0" marL="0">
              <a:lnSpc>
                <a:spcPts val="2050"/>
              </a:lnSpc>
              <a:buNone/>
            </a:pPr>
            <a:r>
              <a:rPr lang="en-US" sz="1300" dirty="0">
                <a:solidFill>
                  <a:srgbClr val="49495A"/>
                </a:solidFill>
                <a:latin typeface="Open Sans" pitchFamily="34" charset="0"/>
                <a:ea typeface="Open Sans" pitchFamily="34" charset="-122"/>
                <a:cs typeface="Open Sans" pitchFamily="34" charset="-120"/>
              </a:rPr>
              <a:t>Là trang chủ của ứng dụng, nơi người dùng có thể tương tác trực tiếp với server.</a:t>
            </a:r>
            <a:endParaRPr lang="en-US" sz="1300" dirty="0"/>
          </a:p>
        </p:txBody>
      </p:sp>
      <p:sp>
        <p:nvSpPr>
          <p:cNvPr id="6" name="Text 4"/>
          <p:cNvSpPr/>
          <p:nvPr/>
        </p:nvSpPr>
        <p:spPr>
          <a:xfrm>
            <a:off x="665202" y="2822615"/>
            <a:ext cx="6447115" cy="532209"/>
          </a:xfrm>
          <a:prstGeom prst="rect">
            <a:avLst/>
          </a:prstGeom>
          <a:noFill/>
          <a:ln/>
        </p:spPr>
        <p:txBody>
          <a:bodyPr wrap="square" lIns="0" tIns="0" rIns="0" bIns="0" rtlCol="0" anchor="t"/>
          <a:lstStyle/>
          <a:p>
            <a:pPr algn="l" marL="342900" indent="-342900">
              <a:lnSpc>
                <a:spcPts val="2050"/>
              </a:lnSpc>
              <a:buSzPct val="100000"/>
              <a:buChar char="•"/>
            </a:pPr>
            <a:r>
              <a:rPr lang="en-US" sz="1300" dirty="0">
                <a:solidFill>
                  <a:srgbClr val="49495A"/>
                </a:solidFill>
                <a:latin typeface="Open Sans" pitchFamily="34" charset="0"/>
                <a:ea typeface="Open Sans" pitchFamily="34" charset="-122"/>
                <a:cs typeface="Open Sans" pitchFamily="34" charset="-120"/>
              </a:rPr>
              <a:t>Có nút bấm để lấy dữ liệu server qua AJAX, minh họa cách client-side giao tiếp với backend.</a:t>
            </a:r>
            <a:endParaRPr lang="en-US" sz="1300" dirty="0"/>
          </a:p>
        </p:txBody>
      </p:sp>
      <p:sp>
        <p:nvSpPr>
          <p:cNvPr id="7" name="Text 5"/>
          <p:cNvSpPr/>
          <p:nvPr/>
        </p:nvSpPr>
        <p:spPr>
          <a:xfrm>
            <a:off x="665202" y="3412927"/>
            <a:ext cx="6447115" cy="532209"/>
          </a:xfrm>
          <a:prstGeom prst="rect">
            <a:avLst/>
          </a:prstGeom>
          <a:noFill/>
          <a:ln/>
        </p:spPr>
        <p:txBody>
          <a:bodyPr wrap="square" lIns="0" tIns="0" rIns="0" bIns="0" rtlCol="0" anchor="t"/>
          <a:lstStyle/>
          <a:p>
            <a:pPr algn="l" marL="342900" indent="-342900">
              <a:lnSpc>
                <a:spcPts val="2050"/>
              </a:lnSpc>
              <a:buSzPct val="100000"/>
              <a:buChar char="•"/>
            </a:pPr>
            <a:r>
              <a:rPr lang="en-US" sz="1300" dirty="0">
                <a:solidFill>
                  <a:srgbClr val="49495A"/>
                </a:solidFill>
                <a:latin typeface="Open Sans" pitchFamily="34" charset="0"/>
                <a:ea typeface="Open Sans" pitchFamily="34" charset="-122"/>
                <a:cs typeface="Open Sans" pitchFamily="34" charset="-120"/>
              </a:rPr>
              <a:t>Hiển thị kết quả một cách rõ ràng, giúp người dùng dễ dàng theo dõi phản hồi từ server.</a:t>
            </a:r>
            <a:endParaRPr lang="en-US" sz="1300" dirty="0"/>
          </a:p>
        </p:txBody>
      </p:sp>
      <p:sp>
        <p:nvSpPr>
          <p:cNvPr id="8" name="Text 6"/>
          <p:cNvSpPr/>
          <p:nvPr/>
        </p:nvSpPr>
        <p:spPr>
          <a:xfrm>
            <a:off x="665202" y="4111347"/>
            <a:ext cx="2494717" cy="311706"/>
          </a:xfrm>
          <a:prstGeom prst="rect">
            <a:avLst/>
          </a:prstGeom>
          <a:noFill/>
          <a:ln/>
        </p:spPr>
        <p:txBody>
          <a:bodyPr wrap="none" lIns="0" tIns="0" rIns="0" bIns="0" rtlCol="0" anchor="t"/>
          <a:lstStyle/>
          <a:p>
            <a:pPr algn="l" indent="0" marL="0">
              <a:lnSpc>
                <a:spcPts val="2450"/>
              </a:lnSpc>
              <a:buNone/>
            </a:pPr>
            <a:r>
              <a:rPr lang="en-US" sz="1950" dirty="0">
                <a:solidFill>
                  <a:srgbClr val="403CCF"/>
                </a:solidFill>
                <a:latin typeface="Libre Baskerville" pitchFamily="34" charset="0"/>
                <a:ea typeface="Libre Baskerville" pitchFamily="34" charset="-122"/>
                <a:cs typeface="Libre Baskerville" pitchFamily="34" charset="-120"/>
              </a:rPr>
              <a:t>script.js</a:t>
            </a:r>
            <a:endParaRPr lang="en-US" sz="1950" dirty="0"/>
          </a:p>
        </p:txBody>
      </p:sp>
      <p:sp>
        <p:nvSpPr>
          <p:cNvPr id="9" name="Text 7"/>
          <p:cNvSpPr/>
          <p:nvPr/>
        </p:nvSpPr>
        <p:spPr>
          <a:xfrm>
            <a:off x="665202" y="4589264"/>
            <a:ext cx="6447115" cy="266105"/>
          </a:xfrm>
          <a:prstGeom prst="rect">
            <a:avLst/>
          </a:prstGeom>
          <a:noFill/>
          <a:ln/>
        </p:spPr>
        <p:txBody>
          <a:bodyPr wrap="none" lIns="0" tIns="0" rIns="0" bIns="0" rtlCol="0" anchor="t"/>
          <a:lstStyle/>
          <a:p>
            <a:pPr algn="l" indent="0" marL="0">
              <a:lnSpc>
                <a:spcPts val="2050"/>
              </a:lnSpc>
              <a:buNone/>
            </a:pPr>
            <a:r>
              <a:rPr lang="en-US" sz="1300" dirty="0">
                <a:solidFill>
                  <a:srgbClr val="49495A"/>
                </a:solidFill>
                <a:latin typeface="Open Sans" pitchFamily="34" charset="0"/>
                <a:ea typeface="Open Sans" pitchFamily="34" charset="-122"/>
                <a:cs typeface="Open Sans" pitchFamily="34" charset="-120"/>
              </a:rPr>
              <a:t>Chứa toàn bộ logic xử lý phía client, đảm bảo giao diện hoạt động mượt mà.</a:t>
            </a:r>
            <a:endParaRPr lang="en-US" sz="1300" dirty="0"/>
          </a:p>
        </p:txBody>
      </p:sp>
      <p:sp>
        <p:nvSpPr>
          <p:cNvPr id="10" name="Text 8"/>
          <p:cNvSpPr/>
          <p:nvPr/>
        </p:nvSpPr>
        <p:spPr>
          <a:xfrm>
            <a:off x="665202" y="5005030"/>
            <a:ext cx="6447115" cy="266105"/>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49495A"/>
                </a:solidFill>
                <a:latin typeface="Open Sans" pitchFamily="34" charset="0"/>
                <a:ea typeface="Open Sans" pitchFamily="34" charset="-122"/>
                <a:cs typeface="Open Sans" pitchFamily="34" charset="-120"/>
              </a:rPr>
              <a:t>Xử lý logic gửi request từ web, bao gồm việc đóng gói dữ liệu và gửi đi.</a:t>
            </a:r>
            <a:endParaRPr lang="en-US" sz="1300" dirty="0"/>
          </a:p>
        </p:txBody>
      </p:sp>
      <p:sp>
        <p:nvSpPr>
          <p:cNvPr id="11" name="Text 9"/>
          <p:cNvSpPr/>
          <p:nvPr/>
        </p:nvSpPr>
        <p:spPr>
          <a:xfrm>
            <a:off x="665202" y="5329238"/>
            <a:ext cx="6447115" cy="266105"/>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49495A"/>
                </a:solidFill>
                <a:latin typeface="Open Sans" pitchFamily="34" charset="0"/>
                <a:ea typeface="Open Sans" pitchFamily="34" charset="-122"/>
                <a:cs typeface="Open Sans" pitchFamily="34" charset="-120"/>
              </a:rPr>
              <a:t>Nhận kết quả từ server và cập nhật giao diện người dùng, tạo trải nghiệm động.</a:t>
            </a:r>
            <a:endParaRPr lang="en-US" sz="1300" dirty="0"/>
          </a:p>
        </p:txBody>
      </p:sp>
      <p:pic>
        <p:nvPicPr>
          <p:cNvPr id="12" name="Image 0" descr="preencoded.png">    </p:cNvPr>
          <p:cNvPicPr>
            <a:picLocks noChangeAspect="1"/>
          </p:cNvPicPr>
          <p:nvPr/>
        </p:nvPicPr>
        <p:blipFill>
          <a:blip r:embed="rId1"/>
          <a:stretch>
            <a:fillRect/>
          </a:stretch>
        </p:blipFill>
        <p:spPr>
          <a:xfrm>
            <a:off x="7525703" y="1949768"/>
            <a:ext cx="6447115" cy="3868222"/>
          </a:xfrm>
          <a:prstGeom prst="rect">
            <a:avLst/>
          </a:prstGeom>
        </p:spPr>
      </p:pic>
      <p:sp>
        <p:nvSpPr>
          <p:cNvPr id="13" name="Text 10"/>
          <p:cNvSpPr/>
          <p:nvPr/>
        </p:nvSpPr>
        <p:spPr>
          <a:xfrm>
            <a:off x="7525703" y="6005036"/>
            <a:ext cx="2494717" cy="311706"/>
          </a:xfrm>
          <a:prstGeom prst="rect">
            <a:avLst/>
          </a:prstGeom>
          <a:noFill/>
          <a:ln/>
        </p:spPr>
        <p:txBody>
          <a:bodyPr wrap="none" lIns="0" tIns="0" rIns="0" bIns="0" rtlCol="0" anchor="t"/>
          <a:lstStyle/>
          <a:p>
            <a:pPr algn="l" indent="0" marL="0">
              <a:lnSpc>
                <a:spcPts val="2450"/>
              </a:lnSpc>
              <a:buNone/>
            </a:pPr>
            <a:r>
              <a:rPr lang="en-US" sz="1950" dirty="0">
                <a:solidFill>
                  <a:srgbClr val="403CCF"/>
                </a:solidFill>
                <a:latin typeface="Libre Baskerville" pitchFamily="34" charset="0"/>
                <a:ea typeface="Libre Baskerville" pitchFamily="34" charset="-122"/>
                <a:cs typeface="Libre Baskerville" pitchFamily="34" charset="-120"/>
              </a:rPr>
              <a:t>style.css</a:t>
            </a:r>
            <a:endParaRPr lang="en-US" sz="1950" dirty="0"/>
          </a:p>
        </p:txBody>
      </p:sp>
      <p:sp>
        <p:nvSpPr>
          <p:cNvPr id="14" name="Text 11"/>
          <p:cNvSpPr/>
          <p:nvPr/>
        </p:nvSpPr>
        <p:spPr>
          <a:xfrm>
            <a:off x="7525703" y="6482953"/>
            <a:ext cx="6447115" cy="266105"/>
          </a:xfrm>
          <a:prstGeom prst="rect">
            <a:avLst/>
          </a:prstGeom>
          <a:noFill/>
          <a:ln/>
        </p:spPr>
        <p:txBody>
          <a:bodyPr wrap="none" lIns="0" tIns="0" rIns="0" bIns="0" rtlCol="0" anchor="t"/>
          <a:lstStyle/>
          <a:p>
            <a:pPr algn="l" indent="0" marL="0">
              <a:lnSpc>
                <a:spcPts val="2050"/>
              </a:lnSpc>
              <a:buNone/>
            </a:pPr>
            <a:r>
              <a:rPr lang="en-US" sz="1300" dirty="0">
                <a:solidFill>
                  <a:srgbClr val="49495A"/>
                </a:solidFill>
                <a:latin typeface="Open Sans" pitchFamily="34" charset="0"/>
                <a:ea typeface="Open Sans" pitchFamily="34" charset="-122"/>
                <a:cs typeface="Open Sans" pitchFamily="34" charset="-120"/>
              </a:rPr>
              <a:t>Đảm bảo giao diện người dùng không chỉ hoạt động tốt mà còn trông đẹp mắt.</a:t>
            </a:r>
            <a:endParaRPr lang="en-US" sz="1300" dirty="0"/>
          </a:p>
        </p:txBody>
      </p:sp>
      <p:sp>
        <p:nvSpPr>
          <p:cNvPr id="15" name="Text 12"/>
          <p:cNvSpPr/>
          <p:nvPr/>
        </p:nvSpPr>
        <p:spPr>
          <a:xfrm>
            <a:off x="7525703" y="6898719"/>
            <a:ext cx="6447115" cy="266105"/>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49495A"/>
                </a:solidFill>
                <a:latin typeface="Open Sans" pitchFamily="34" charset="0"/>
                <a:ea typeface="Open Sans" pitchFamily="34" charset="-122"/>
                <a:cs typeface="Open Sans" pitchFamily="34" charset="-120"/>
              </a:rPr>
              <a:t>Thiết kế giao diện </a:t>
            </a:r>
            <a:pPr algn="l" indent="0" marL="0">
              <a:lnSpc>
                <a:spcPts val="2050"/>
              </a:lnSpc>
              <a:buNone/>
            </a:pPr>
            <a:r>
              <a:rPr lang="en-US" sz="1300" b="1" dirty="0">
                <a:solidFill>
                  <a:srgbClr val="49495A"/>
                </a:solidFill>
                <a:latin typeface="Open Sans" pitchFamily="34" charset="0"/>
                <a:ea typeface="Open Sans" pitchFamily="34" charset="-122"/>
                <a:cs typeface="Open Sans" pitchFamily="34" charset="-120"/>
              </a:rPr>
              <a:t>responsive</a:t>
            </a:r>
            <a:pPr algn="l" indent="0" marL="0">
              <a:lnSpc>
                <a:spcPts val="2050"/>
              </a:lnSpc>
              <a:buNone/>
            </a:pPr>
            <a:r>
              <a:rPr lang="en-US" sz="1300" dirty="0">
                <a:solidFill>
                  <a:srgbClr val="49495A"/>
                </a:solidFill>
                <a:latin typeface="Open Sans" pitchFamily="34" charset="0"/>
                <a:ea typeface="Open Sans" pitchFamily="34" charset="-122"/>
                <a:cs typeface="Open Sans" pitchFamily="34" charset="-120"/>
              </a:rPr>
              <a:t>, đảm bảo hiển thị tốt trên mọi thiết bị.</a:t>
            </a:r>
            <a:endParaRPr lang="en-US" sz="1300" dirty="0"/>
          </a:p>
        </p:txBody>
      </p:sp>
      <p:sp>
        <p:nvSpPr>
          <p:cNvPr id="16" name="Text 13"/>
          <p:cNvSpPr/>
          <p:nvPr/>
        </p:nvSpPr>
        <p:spPr>
          <a:xfrm>
            <a:off x="7525703" y="7222927"/>
            <a:ext cx="6447115" cy="532209"/>
          </a:xfrm>
          <a:prstGeom prst="rect">
            <a:avLst/>
          </a:prstGeom>
          <a:noFill/>
          <a:ln/>
        </p:spPr>
        <p:txBody>
          <a:bodyPr wrap="square" lIns="0" tIns="0" rIns="0" bIns="0" rtlCol="0" anchor="t"/>
          <a:lstStyle/>
          <a:p>
            <a:pPr algn="l" marL="342900" indent="-342900">
              <a:lnSpc>
                <a:spcPts val="2050"/>
              </a:lnSpc>
              <a:buSzPct val="100000"/>
              <a:buChar char="•"/>
            </a:pPr>
            <a:r>
              <a:rPr lang="en-US" sz="1300" dirty="0">
                <a:solidFill>
                  <a:srgbClr val="49495A"/>
                </a:solidFill>
                <a:latin typeface="Open Sans" pitchFamily="34" charset="0"/>
                <a:ea typeface="Open Sans" pitchFamily="34" charset="-122"/>
                <a:cs typeface="Open Sans" pitchFamily="34" charset="-120"/>
              </a:rPr>
              <a:t>Áp dụng phong cách </a:t>
            </a:r>
            <a:pPr algn="l" indent="0" marL="0">
              <a:lnSpc>
                <a:spcPts val="2050"/>
              </a:lnSpc>
              <a:buNone/>
            </a:pPr>
            <a:r>
              <a:rPr lang="en-US" sz="1300" b="1" dirty="0">
                <a:solidFill>
                  <a:srgbClr val="49495A"/>
                </a:solidFill>
                <a:latin typeface="Open Sans" pitchFamily="34" charset="0"/>
                <a:ea typeface="Open Sans" pitchFamily="34" charset="-122"/>
                <a:cs typeface="Open Sans" pitchFamily="34" charset="-120"/>
              </a:rPr>
              <a:t>hiện đại</a:t>
            </a:r>
            <a:pPr algn="l" indent="0" marL="0">
              <a:lnSpc>
                <a:spcPts val="2050"/>
              </a:lnSpc>
              <a:buNone/>
            </a:pPr>
            <a:r>
              <a:rPr lang="en-US" sz="1300" dirty="0">
                <a:solidFill>
                  <a:srgbClr val="49495A"/>
                </a:solidFill>
                <a:latin typeface="Open Sans" pitchFamily="34" charset="0"/>
                <a:ea typeface="Open Sans" pitchFamily="34" charset="-122"/>
                <a:cs typeface="Open Sans" pitchFamily="34" charset="-120"/>
              </a:rPr>
              <a:t>, mang lại trải nghiệm người dùng thân thiện và chuyên nghiệp.</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99974"/>
            <a:ext cx="6476881" cy="620078"/>
          </a:xfrm>
          <a:prstGeom prst="rect">
            <a:avLst/>
          </a:prstGeom>
          <a:noFill/>
          <a:ln/>
        </p:spPr>
        <p:txBody>
          <a:bodyPr wrap="none" lIns="0" tIns="0" rIns="0" bIns="0" rtlCol="0" anchor="t"/>
          <a:lstStyle/>
          <a:p>
            <a:pPr algn="l" indent="0" marL="0">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9. certs/: Bảo Mật HTTPS</a:t>
            </a:r>
            <a:endParaRPr lang="en-US" sz="3900" dirty="0"/>
          </a:p>
        </p:txBody>
      </p:sp>
      <p:sp>
        <p:nvSpPr>
          <p:cNvPr id="3" name="Text 1"/>
          <p:cNvSpPr/>
          <p:nvPr/>
        </p:nvSpPr>
        <p:spPr>
          <a:xfrm>
            <a:off x="793790" y="271688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Thư mục </a:t>
            </a:r>
            <a:pPr algn="l" indent="0" marL="0">
              <a:lnSpc>
                <a:spcPts val="2500"/>
              </a:lnSpc>
              <a:buNone/>
            </a:pPr>
            <a:r>
              <a:rPr lang="en-US" sz="1550" dirty="0">
                <a:solidFill>
                  <a:srgbClr val="403CCF"/>
                </a:solidFill>
                <a:latin typeface="Open Sans" pitchFamily="34" charset="0"/>
                <a:ea typeface="Open Sans" pitchFamily="34" charset="-122"/>
                <a:cs typeface="Open Sans" pitchFamily="34" charset="-120"/>
              </a:rPr>
              <a:t>certs/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đóng vai trò quan trọng trong việc đảm bảo tính bảo mật của server bằng cách chứa các chứng chỉ SSL/TLS cần thiết để chạy HTTPS.</a:t>
            </a:r>
            <a:endParaRPr lang="en-US" sz="1550" dirty="0"/>
          </a:p>
        </p:txBody>
      </p:sp>
      <p:sp>
        <p:nvSpPr>
          <p:cNvPr id="4" name="Shape 2"/>
          <p:cNvSpPr/>
          <p:nvPr/>
        </p:nvSpPr>
        <p:spPr>
          <a:xfrm>
            <a:off x="793790" y="3575209"/>
            <a:ext cx="6422231" cy="2096095"/>
          </a:xfrm>
          <a:prstGeom prst="roundRect">
            <a:avLst>
              <a:gd name="adj" fmla="val 1420"/>
            </a:avLst>
          </a:prstGeom>
          <a:solidFill>
            <a:srgbClr val="EAE8F3"/>
          </a:solidFill>
          <a:ln/>
        </p:spPr>
      </p:sp>
      <p:sp>
        <p:nvSpPr>
          <p:cNvPr id="5" name="Text 3"/>
          <p:cNvSpPr/>
          <p:nvPr/>
        </p:nvSpPr>
        <p:spPr>
          <a:xfrm>
            <a:off x="992148" y="377356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server.key</a:t>
            </a:r>
            <a:endParaRPr lang="en-US" sz="1950" dirty="0"/>
          </a:p>
        </p:txBody>
      </p:sp>
      <p:sp>
        <p:nvSpPr>
          <p:cNvPr id="6" name="Text 4"/>
          <p:cNvSpPr/>
          <p:nvPr/>
        </p:nvSpPr>
        <p:spPr>
          <a:xfrm>
            <a:off x="992148" y="4202787"/>
            <a:ext cx="6025515" cy="95261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Đây là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khóa riêng tư</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của server, một thành phần tối quan trọng trong việc thiết lập kết nối HTTPS an toàn. Khóa này được giữ bí mật và không bao giờ được chia sẻ.</a:t>
            </a:r>
            <a:endParaRPr lang="en-US" sz="1550" dirty="0"/>
          </a:p>
        </p:txBody>
      </p:sp>
      <p:sp>
        <p:nvSpPr>
          <p:cNvPr id="7" name="Shape 5"/>
          <p:cNvSpPr/>
          <p:nvPr/>
        </p:nvSpPr>
        <p:spPr>
          <a:xfrm>
            <a:off x="7414379" y="3575209"/>
            <a:ext cx="6422231" cy="2096095"/>
          </a:xfrm>
          <a:prstGeom prst="roundRect">
            <a:avLst>
              <a:gd name="adj" fmla="val 1420"/>
            </a:avLst>
          </a:prstGeom>
          <a:solidFill>
            <a:srgbClr val="EAE8F3"/>
          </a:solidFill>
          <a:ln/>
        </p:spPr>
      </p:sp>
      <p:sp>
        <p:nvSpPr>
          <p:cNvPr id="8" name="Text 6"/>
          <p:cNvSpPr/>
          <p:nvPr/>
        </p:nvSpPr>
        <p:spPr>
          <a:xfrm>
            <a:off x="7612737" y="377356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server.crt</a:t>
            </a:r>
            <a:endParaRPr lang="en-US" sz="1950" dirty="0"/>
          </a:p>
        </p:txBody>
      </p:sp>
      <p:sp>
        <p:nvSpPr>
          <p:cNvPr id="9" name="Text 7"/>
          <p:cNvSpPr/>
          <p:nvPr/>
        </p:nvSpPr>
        <p:spPr>
          <a:xfrm>
            <a:off x="7612737" y="4202787"/>
            <a:ext cx="6025515" cy="127015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Là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chứng chỉ SSL/TLS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của server, chứa thông tin công khai và được sử dụng để xác thực danh tính của server với các client. Chứng chỉ này được ký bởi một Tổ chức cấp chứng chỉ (CA) đáng tin cậy.</a:t>
            </a:r>
            <a:endParaRPr lang="en-US" sz="1550" dirty="0"/>
          </a:p>
        </p:txBody>
      </p:sp>
      <p:sp>
        <p:nvSpPr>
          <p:cNvPr id="10" name="Text 8"/>
          <p:cNvSpPr/>
          <p:nvPr/>
        </p:nvSpPr>
        <p:spPr>
          <a:xfrm>
            <a:off x="793790" y="589454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Việc sử dụng các file này cho phép server của chúng tôi thiết lập kết nối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HTTPS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mã hóa dữ liệu truyền tải giữa client và server, bảo vệ thông tin nhạy cảm khỏi bị nghe lén hoặc giả mạo.</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2025-08-12T15:03:06Z</dcterms:created>
  <dcterms:modified xsi:type="dcterms:W3CDTF">2025-08-12T15:03:06Z</dcterms:modified>
</cp:coreProperties>
</file>